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1pPr>
    <a:lvl2pPr marL="0" marR="0" indent="45720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2pPr>
    <a:lvl3pPr marL="0" marR="0" indent="91440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3pPr>
    <a:lvl4pPr marL="0" marR="0" indent="137160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4pPr>
    <a:lvl5pPr marL="0" marR="0" indent="182880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5pPr>
    <a:lvl6pPr marL="0" marR="0" indent="228600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6pPr>
    <a:lvl7pPr marL="0" marR="0" indent="274320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7pPr>
    <a:lvl8pPr marL="0" marR="0" indent="320040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8pPr>
    <a:lvl9pPr marL="0" marR="0" indent="365760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ヒラギノ角ゴ ProN W6"/>
          <a:ea typeface="ヒラギノ角ゴ ProN W6"/>
          <a:cs typeface="ヒラギノ角ゴ ProN W6"/>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ヒラギノ角ゴ ProN W6"/>
          <a:ea typeface="ヒラギノ角ゴ ProN W6"/>
          <a:cs typeface="ヒラギノ角ゴ ProN W6"/>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ヒラギノ角ゴ ProN W6"/>
          <a:ea typeface="ヒラギノ角ゴ ProN W6"/>
          <a:cs typeface="ヒラギノ角ゴ ProN W6"/>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ヒラギノ角ゴ ProN W6"/>
          <a:ea typeface="ヒラギノ角ゴ ProN W6"/>
          <a:cs typeface="ヒラギノ角ゴ ProN W6"/>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ヒラギノ角ゴ ProN W6"/>
          <a:ea typeface="ヒラギノ角ゴ ProN W6"/>
          <a:cs typeface="ヒラギノ角ゴ ProN W6"/>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ヒラギノ角ゴ ProN W6"/>
          <a:ea typeface="ヒラギノ角ゴ ProN W6"/>
          <a:cs typeface="ヒラギノ角ゴ ProN W6"/>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ヒラギノ角ゴ ProN W6"/>
          <a:ea typeface="ヒラギノ角ゴ ProN W6"/>
          <a:cs typeface="ヒラギノ角ゴ ProN W6"/>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ヒラギノ角ゴ ProN W6"/>
          <a:ea typeface="ヒラギノ角ゴ ProN W6"/>
          <a:cs typeface="ヒラギノ角ゴ ProN W6"/>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ヒラギノ角ゴ ProN W6"/>
          <a:ea typeface="ヒラギノ角ゴ ProN W6"/>
          <a:cs typeface="ヒラギノ角ゴ ProN W6"/>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ヒラギノ角ゴ ProN W6"/>
          <a:ea typeface="ヒラギノ角ゴ ProN W6"/>
          <a:cs typeface="ヒラギノ角ゴ ProN W6"/>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ヒラギノ角ゴ ProN W6"/>
          <a:ea typeface="ヒラギノ角ゴ ProN W6"/>
          <a:cs typeface="ヒラギノ角ゴ ProN W6"/>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8"/>
  </p:normalViewPr>
  <p:slideViewPr>
    <p:cSldViewPr snapToGrid="0">
      <p:cViewPr varScale="1">
        <p:scale>
          <a:sx n="60" d="100"/>
          <a:sy n="60" d="100"/>
        </p:scale>
        <p:origin x="8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ヒラギノ角ゴ ProN W3"/>
      </a:defRPr>
    </a:lvl1pPr>
    <a:lvl2pPr indent="228600" defTabSz="457200" latinLnBrk="0">
      <a:lnSpc>
        <a:spcPct val="117999"/>
      </a:lnSpc>
      <a:defRPr sz="2200">
        <a:latin typeface="+mn-lt"/>
        <a:ea typeface="+mn-ea"/>
        <a:cs typeface="+mn-cs"/>
        <a:sym typeface="ヒラギノ角ゴ ProN W3"/>
      </a:defRPr>
    </a:lvl2pPr>
    <a:lvl3pPr indent="457200" defTabSz="457200" latinLnBrk="0">
      <a:lnSpc>
        <a:spcPct val="117999"/>
      </a:lnSpc>
      <a:defRPr sz="2200">
        <a:latin typeface="+mn-lt"/>
        <a:ea typeface="+mn-ea"/>
        <a:cs typeface="+mn-cs"/>
        <a:sym typeface="ヒラギノ角ゴ ProN W3"/>
      </a:defRPr>
    </a:lvl3pPr>
    <a:lvl4pPr indent="685800" defTabSz="457200" latinLnBrk="0">
      <a:lnSpc>
        <a:spcPct val="117999"/>
      </a:lnSpc>
      <a:defRPr sz="2200">
        <a:latin typeface="+mn-lt"/>
        <a:ea typeface="+mn-ea"/>
        <a:cs typeface="+mn-cs"/>
        <a:sym typeface="ヒラギノ角ゴ ProN W3"/>
      </a:defRPr>
    </a:lvl4pPr>
    <a:lvl5pPr indent="914400" defTabSz="457200" latinLnBrk="0">
      <a:lnSpc>
        <a:spcPct val="117999"/>
      </a:lnSpc>
      <a:defRPr sz="2200">
        <a:latin typeface="+mn-lt"/>
        <a:ea typeface="+mn-ea"/>
        <a:cs typeface="+mn-cs"/>
        <a:sym typeface="ヒラギノ角ゴ ProN W3"/>
      </a:defRPr>
    </a:lvl5pPr>
    <a:lvl6pPr indent="1143000" defTabSz="457200" latinLnBrk="0">
      <a:lnSpc>
        <a:spcPct val="117999"/>
      </a:lnSpc>
      <a:defRPr sz="2200">
        <a:latin typeface="+mn-lt"/>
        <a:ea typeface="+mn-ea"/>
        <a:cs typeface="+mn-cs"/>
        <a:sym typeface="ヒラギノ角ゴ ProN W3"/>
      </a:defRPr>
    </a:lvl6pPr>
    <a:lvl7pPr indent="1371600" defTabSz="457200" latinLnBrk="0">
      <a:lnSpc>
        <a:spcPct val="117999"/>
      </a:lnSpc>
      <a:defRPr sz="2200">
        <a:latin typeface="+mn-lt"/>
        <a:ea typeface="+mn-ea"/>
        <a:cs typeface="+mn-cs"/>
        <a:sym typeface="ヒラギノ角ゴ ProN W3"/>
      </a:defRPr>
    </a:lvl7pPr>
    <a:lvl8pPr indent="1600200" defTabSz="457200" latinLnBrk="0">
      <a:lnSpc>
        <a:spcPct val="117999"/>
      </a:lnSpc>
      <a:defRPr sz="2200">
        <a:latin typeface="+mn-lt"/>
        <a:ea typeface="+mn-ea"/>
        <a:cs typeface="+mn-cs"/>
        <a:sym typeface="ヒラギノ角ゴ ProN W3"/>
      </a:defRPr>
    </a:lvl8pPr>
    <a:lvl9pPr indent="1828800" defTabSz="457200" latinLnBrk="0">
      <a:lnSpc>
        <a:spcPct val="117999"/>
      </a:lnSpc>
      <a:defRPr sz="2200">
        <a:latin typeface="+mn-lt"/>
        <a:ea typeface="+mn-ea"/>
        <a:cs typeface="+mn-cs"/>
        <a:sym typeface="ヒラギノ角ゴ ProN W3"/>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タイトル&amp;サブタイトル">
    <p:spTree>
      <p:nvGrpSpPr>
        <p:cNvPr id="1" name=""/>
        <p:cNvGrpSpPr/>
        <p:nvPr/>
      </p:nvGrpSpPr>
      <p:grpSpPr>
        <a:xfrm>
          <a:off x="0" y="0"/>
          <a:ext cx="0" cy="0"/>
          <a:chOff x="0" y="0"/>
          <a:chExt cx="0" cy="0"/>
        </a:xfrm>
      </p:grpSpPr>
      <p:sp>
        <p:nvSpPr>
          <p:cNvPr id="11" name="タイトルテキスト"/>
          <p:cNvSpPr txBox="1">
            <a:spLocks noGrp="1"/>
          </p:cNvSpPr>
          <p:nvPr>
            <p:ph type="title"/>
          </p:nvPr>
        </p:nvSpPr>
        <p:spPr>
          <a:xfrm>
            <a:off x="1778000" y="2298700"/>
            <a:ext cx="20828000" cy="4648200"/>
          </a:xfrm>
          <a:prstGeom prst="rect">
            <a:avLst/>
          </a:prstGeom>
        </p:spPr>
        <p:txBody>
          <a:bodyPr anchor="b"/>
          <a:lstStyle/>
          <a:p>
            <a:r>
              <a:t>タイトルテキスト</a:t>
            </a:r>
          </a:p>
        </p:txBody>
      </p:sp>
      <p:sp>
        <p:nvSpPr>
          <p:cNvPr id="12" name="本文レベル1…"/>
          <p:cNvSpPr txBox="1">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本文レベル1</a:t>
            </a:r>
          </a:p>
          <a:p>
            <a:pPr lvl="1"/>
            <a:r>
              <a:t>本文レベル2</a:t>
            </a:r>
          </a:p>
          <a:p>
            <a:pPr lvl="2"/>
            <a:r>
              <a:t>本文レベル3</a:t>
            </a:r>
          </a:p>
          <a:p>
            <a:pPr lvl="3"/>
            <a:r>
              <a:t>本文レベル4</a:t>
            </a:r>
          </a:p>
          <a:p>
            <a:pPr lvl="4"/>
            <a:r>
              <a:t>本文レベル5</a:t>
            </a:r>
          </a:p>
        </p:txBody>
      </p:sp>
      <p:sp>
        <p:nvSpPr>
          <p:cNvPr id="13"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用">
    <p:spTree>
      <p:nvGrpSpPr>
        <p:cNvPr id="1" name=""/>
        <p:cNvGrpSpPr/>
        <p:nvPr/>
      </p:nvGrpSpPr>
      <p:grpSpPr>
        <a:xfrm>
          <a:off x="0" y="0"/>
          <a:ext cx="0" cy="0"/>
          <a:chOff x="0" y="0"/>
          <a:chExt cx="0" cy="0"/>
        </a:xfrm>
      </p:grpSpPr>
      <p:sp>
        <p:nvSpPr>
          <p:cNvPr id="93" name="–Johnny Appleseed"/>
          <p:cNvSpPr txBox="1">
            <a:spLocks noGrp="1"/>
          </p:cNvSpPr>
          <p:nvPr>
            <p:ph type="body" sz="quarter" idx="21"/>
          </p:nvPr>
        </p:nvSpPr>
        <p:spPr>
          <a:xfrm>
            <a:off x="2387600" y="8953500"/>
            <a:ext cx="19621500" cy="584200"/>
          </a:xfrm>
          <a:prstGeom prst="rect">
            <a:avLst/>
          </a:prstGeom>
        </p:spPr>
        <p:txBody>
          <a:bodyPr anchor="t">
            <a:spAutoFit/>
          </a:bodyPr>
          <a:lstStyle>
            <a:lvl1pPr marL="0" indent="0" algn="ctr">
              <a:spcBef>
                <a:spcPts val="0"/>
              </a:spcBef>
              <a:buSzTx/>
              <a:buNone/>
              <a:defRPr sz="3200"/>
            </a:lvl1pPr>
          </a:lstStyle>
          <a:p>
            <a:r>
              <a:t>–Johnny Appleseed</a:t>
            </a:r>
          </a:p>
        </p:txBody>
      </p:sp>
      <p:sp>
        <p:nvSpPr>
          <p:cNvPr id="94" name="“ここに引用を入力してください。”"/>
          <p:cNvSpPr txBox="1">
            <a:spLocks noGrp="1"/>
          </p:cNvSpPr>
          <p:nvPr>
            <p:ph type="body" sz="quarter" idx="22"/>
          </p:nvPr>
        </p:nvSpPr>
        <p:spPr>
          <a:xfrm>
            <a:off x="2387600" y="6076950"/>
            <a:ext cx="19621500" cy="825500"/>
          </a:xfrm>
          <a:prstGeom prst="rect">
            <a:avLst/>
          </a:prstGeom>
        </p:spPr>
        <p:txBody>
          <a:bodyPr>
            <a:spAutoFit/>
          </a:bodyPr>
          <a:lstStyle>
            <a:lvl1pPr marL="0" indent="0" algn="ctr">
              <a:spcBef>
                <a:spcPts val="0"/>
              </a:spcBef>
              <a:buSzTx/>
              <a:buNone/>
              <a:defRPr sz="4800"/>
            </a:lvl1pPr>
          </a:lstStyle>
          <a:p>
            <a:r>
              <a:t>“ここに引用を入力してください。”</a:t>
            </a:r>
          </a:p>
        </p:txBody>
      </p:sp>
      <p:sp>
        <p:nvSpPr>
          <p:cNvPr id="95"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写真">
    <p:spTree>
      <p:nvGrpSpPr>
        <p:cNvPr id="1" name=""/>
        <p:cNvGrpSpPr/>
        <p:nvPr/>
      </p:nvGrpSpPr>
      <p:grpSpPr>
        <a:xfrm>
          <a:off x="0" y="0"/>
          <a:ext cx="0" cy="0"/>
          <a:chOff x="0" y="0"/>
          <a:chExt cx="0" cy="0"/>
        </a:xfrm>
      </p:grpSpPr>
      <p:sp>
        <p:nvSpPr>
          <p:cNvPr id="102" name="草が生えた砂丘から見たビーチと海"/>
          <p:cNvSpPr>
            <a:spLocks noGrp="1"/>
          </p:cNvSpPr>
          <p:nvPr>
            <p:ph type="pic" idx="21"/>
          </p:nvPr>
        </p:nvSpPr>
        <p:spPr>
          <a:xfrm>
            <a:off x="-50800" y="-1270000"/>
            <a:ext cx="24485600" cy="16323734"/>
          </a:xfrm>
          <a:prstGeom prst="rect">
            <a:avLst/>
          </a:prstGeom>
        </p:spPr>
        <p:txBody>
          <a:bodyPr lIns="91439" tIns="45719" rIns="91439" bIns="45719" anchor="t">
            <a:noAutofit/>
          </a:bodyPr>
          <a:lstStyle/>
          <a:p>
            <a:endParaRPr/>
          </a:p>
        </p:txBody>
      </p:sp>
      <p:sp>
        <p:nvSpPr>
          <p:cNvPr id="103"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0"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画像（横長）">
    <p:spTree>
      <p:nvGrpSpPr>
        <p:cNvPr id="1" name=""/>
        <p:cNvGrpSpPr/>
        <p:nvPr/>
      </p:nvGrpSpPr>
      <p:grpSpPr>
        <a:xfrm>
          <a:off x="0" y="0"/>
          <a:ext cx="0" cy="0"/>
          <a:chOff x="0" y="0"/>
          <a:chExt cx="0" cy="0"/>
        </a:xfrm>
      </p:grpSpPr>
      <p:sp>
        <p:nvSpPr>
          <p:cNvPr id="20" name="草が生えた砂丘から見たビーチと海"/>
          <p:cNvSpPr>
            <a:spLocks noGrp="1"/>
          </p:cNvSpPr>
          <p:nvPr>
            <p:ph type="pic" idx="21"/>
          </p:nvPr>
        </p:nvSpPr>
        <p:spPr>
          <a:xfrm>
            <a:off x="3125968" y="-393700"/>
            <a:ext cx="18135601" cy="12090400"/>
          </a:xfrm>
          <a:prstGeom prst="rect">
            <a:avLst/>
          </a:prstGeom>
        </p:spPr>
        <p:txBody>
          <a:bodyPr lIns="91439" tIns="45719" rIns="91439" bIns="45719" anchor="t">
            <a:noAutofit/>
          </a:bodyPr>
          <a:lstStyle/>
          <a:p>
            <a:endParaRPr/>
          </a:p>
        </p:txBody>
      </p:sp>
      <p:sp>
        <p:nvSpPr>
          <p:cNvPr id="21" name="タイトルテキスト"/>
          <p:cNvSpPr txBox="1">
            <a:spLocks noGrp="1"/>
          </p:cNvSpPr>
          <p:nvPr>
            <p:ph type="title"/>
          </p:nvPr>
        </p:nvSpPr>
        <p:spPr>
          <a:xfrm>
            <a:off x="635000" y="9512300"/>
            <a:ext cx="23114000" cy="2006600"/>
          </a:xfrm>
          <a:prstGeom prst="rect">
            <a:avLst/>
          </a:prstGeom>
        </p:spPr>
        <p:txBody>
          <a:bodyPr anchor="b"/>
          <a:lstStyle/>
          <a:p>
            <a:r>
              <a:t>タイトルテキスト</a:t>
            </a:r>
          </a:p>
        </p:txBody>
      </p:sp>
      <p:sp>
        <p:nvSpPr>
          <p:cNvPr id="22" name="本文レベル1…"/>
          <p:cNvSpPr txBox="1">
            <a:spLocks noGrp="1"/>
          </p:cNvSpPr>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本文レベル1</a:t>
            </a:r>
          </a:p>
          <a:p>
            <a:pPr lvl="1"/>
            <a:r>
              <a:t>本文レベル2</a:t>
            </a:r>
          </a:p>
          <a:p>
            <a:pPr lvl="2"/>
            <a:r>
              <a:t>本文レベル3</a:t>
            </a:r>
          </a:p>
          <a:p>
            <a:pPr lvl="3"/>
            <a:r>
              <a:t>本文レベル4</a:t>
            </a:r>
          </a:p>
          <a:p>
            <a:pPr lvl="4"/>
            <a:r>
              <a:t>本文レベル5</a:t>
            </a:r>
          </a:p>
        </p:txBody>
      </p:sp>
      <p:sp>
        <p:nvSpPr>
          <p:cNvPr id="23"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タイトル（中央）">
    <p:spTree>
      <p:nvGrpSpPr>
        <p:cNvPr id="1" name=""/>
        <p:cNvGrpSpPr/>
        <p:nvPr/>
      </p:nvGrpSpPr>
      <p:grpSpPr>
        <a:xfrm>
          <a:off x="0" y="0"/>
          <a:ext cx="0" cy="0"/>
          <a:chOff x="0" y="0"/>
          <a:chExt cx="0" cy="0"/>
        </a:xfrm>
      </p:grpSpPr>
      <p:sp>
        <p:nvSpPr>
          <p:cNvPr id="30" name="タイトルテキスト"/>
          <p:cNvSpPr txBox="1">
            <a:spLocks noGrp="1"/>
          </p:cNvSpPr>
          <p:nvPr>
            <p:ph type="title"/>
          </p:nvPr>
        </p:nvSpPr>
        <p:spPr>
          <a:xfrm>
            <a:off x="1778000" y="4533900"/>
            <a:ext cx="20828000" cy="4648200"/>
          </a:xfrm>
          <a:prstGeom prst="rect">
            <a:avLst/>
          </a:prstGeom>
        </p:spPr>
        <p:txBody>
          <a:bodyPr/>
          <a:lstStyle/>
          <a:p>
            <a:r>
              <a:t>タイトルテキスト</a:t>
            </a:r>
          </a:p>
        </p:txBody>
      </p:sp>
      <p:sp>
        <p:nvSpPr>
          <p:cNvPr id="31"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画像（縦長）">
    <p:spTree>
      <p:nvGrpSpPr>
        <p:cNvPr id="1" name=""/>
        <p:cNvGrpSpPr/>
        <p:nvPr/>
      </p:nvGrpSpPr>
      <p:grpSpPr>
        <a:xfrm>
          <a:off x="0" y="0"/>
          <a:ext cx="0" cy="0"/>
          <a:chOff x="0" y="0"/>
          <a:chExt cx="0" cy="0"/>
        </a:xfrm>
      </p:grpSpPr>
      <p:sp>
        <p:nvSpPr>
          <p:cNvPr id="38" name="前景に短いフェンスがあるビーチの上を低空飛行しているサギ"/>
          <p:cNvSpPr>
            <a:spLocks noGrp="1"/>
          </p:cNvSpPr>
          <p:nvPr>
            <p:ph type="pic" sz="half" idx="21"/>
          </p:nvPr>
        </p:nvSpPr>
        <p:spPr>
          <a:xfrm>
            <a:off x="12827000" y="952500"/>
            <a:ext cx="11468100" cy="11468100"/>
          </a:xfrm>
          <a:prstGeom prst="rect">
            <a:avLst/>
          </a:prstGeom>
        </p:spPr>
        <p:txBody>
          <a:bodyPr lIns="91439" tIns="45719" rIns="91439" bIns="45719" anchor="t">
            <a:noAutofit/>
          </a:bodyPr>
          <a:lstStyle/>
          <a:p>
            <a:endParaRPr/>
          </a:p>
        </p:txBody>
      </p:sp>
      <p:sp>
        <p:nvSpPr>
          <p:cNvPr id="39" name="タイトルテキスト"/>
          <p:cNvSpPr txBox="1">
            <a:spLocks noGrp="1"/>
          </p:cNvSpPr>
          <p:nvPr>
            <p:ph type="title"/>
          </p:nvPr>
        </p:nvSpPr>
        <p:spPr>
          <a:xfrm>
            <a:off x="1651000" y="952500"/>
            <a:ext cx="10223500" cy="5549900"/>
          </a:xfrm>
          <a:prstGeom prst="rect">
            <a:avLst/>
          </a:prstGeom>
        </p:spPr>
        <p:txBody>
          <a:bodyPr anchor="b"/>
          <a:lstStyle>
            <a:lvl1pPr>
              <a:defRPr sz="8400"/>
            </a:lvl1pPr>
          </a:lstStyle>
          <a:p>
            <a:r>
              <a:t>タイトルテキスト</a:t>
            </a:r>
          </a:p>
        </p:txBody>
      </p:sp>
      <p:sp>
        <p:nvSpPr>
          <p:cNvPr id="40" name="本文レベル1…"/>
          <p:cNvSpPr txBox="1">
            <a:spLocks noGrp="1"/>
          </p:cNvSpPr>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本文レベル1</a:t>
            </a:r>
          </a:p>
          <a:p>
            <a:pPr lvl="1"/>
            <a:r>
              <a:t>本文レベル2</a:t>
            </a:r>
          </a:p>
          <a:p>
            <a:pPr lvl="2"/>
            <a:r>
              <a:t>本文レベル3</a:t>
            </a:r>
          </a:p>
          <a:p>
            <a:pPr lvl="3"/>
            <a:r>
              <a:t>本文レベル4</a:t>
            </a:r>
          </a:p>
          <a:p>
            <a:pPr lvl="4"/>
            <a:r>
              <a:t>本文レベル5</a:t>
            </a:r>
          </a:p>
        </p:txBody>
      </p:sp>
      <p:sp>
        <p:nvSpPr>
          <p:cNvPr id="41"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タイトル（上）">
    <p:spTree>
      <p:nvGrpSpPr>
        <p:cNvPr id="1" name=""/>
        <p:cNvGrpSpPr/>
        <p:nvPr/>
      </p:nvGrpSpPr>
      <p:grpSpPr>
        <a:xfrm>
          <a:off x="0" y="0"/>
          <a:ext cx="0" cy="0"/>
          <a:chOff x="0" y="0"/>
          <a:chExt cx="0" cy="0"/>
        </a:xfrm>
      </p:grpSpPr>
      <p:sp>
        <p:nvSpPr>
          <p:cNvPr id="48" name="タイトルテキスト"/>
          <p:cNvSpPr txBox="1">
            <a:spLocks noGrp="1"/>
          </p:cNvSpPr>
          <p:nvPr>
            <p:ph type="title"/>
          </p:nvPr>
        </p:nvSpPr>
        <p:spPr>
          <a:prstGeom prst="rect">
            <a:avLst/>
          </a:prstGeom>
        </p:spPr>
        <p:txBody>
          <a:bodyPr/>
          <a:lstStyle/>
          <a:p>
            <a:r>
              <a:t>タイトルテキスト</a:t>
            </a:r>
          </a:p>
        </p:txBody>
      </p:sp>
      <p:sp>
        <p:nvSpPr>
          <p:cNvPr id="49"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タイトル&amp;箇条書き">
    <p:spTree>
      <p:nvGrpSpPr>
        <p:cNvPr id="1" name=""/>
        <p:cNvGrpSpPr/>
        <p:nvPr/>
      </p:nvGrpSpPr>
      <p:grpSpPr>
        <a:xfrm>
          <a:off x="0" y="0"/>
          <a:ext cx="0" cy="0"/>
          <a:chOff x="0" y="0"/>
          <a:chExt cx="0" cy="0"/>
        </a:xfrm>
      </p:grpSpPr>
      <p:sp>
        <p:nvSpPr>
          <p:cNvPr id="56" name="タイトルテキスト"/>
          <p:cNvSpPr txBox="1">
            <a:spLocks noGrp="1"/>
          </p:cNvSpPr>
          <p:nvPr>
            <p:ph type="title"/>
          </p:nvPr>
        </p:nvSpPr>
        <p:spPr>
          <a:prstGeom prst="rect">
            <a:avLst/>
          </a:prstGeom>
        </p:spPr>
        <p:txBody>
          <a:bodyPr/>
          <a:lstStyle/>
          <a:p>
            <a:r>
              <a:t>タイトルテキスト</a:t>
            </a:r>
          </a:p>
        </p:txBody>
      </p:sp>
      <p:sp>
        <p:nvSpPr>
          <p:cNvPr id="57" name="本文レベル1…"/>
          <p:cNvSpPr txBox="1">
            <a:spLocks noGrp="1"/>
          </p:cNvSpPr>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r>
              <a:t>本文レベル1</a:t>
            </a:r>
          </a:p>
          <a:p>
            <a:pPr lvl="1"/>
            <a:r>
              <a:t>本文レベル2</a:t>
            </a:r>
          </a:p>
          <a:p>
            <a:pPr lvl="2"/>
            <a:r>
              <a:t>本文レベル3</a:t>
            </a:r>
          </a:p>
          <a:p>
            <a:pPr lvl="3"/>
            <a:r>
              <a:t>本文レベル4</a:t>
            </a:r>
          </a:p>
          <a:p>
            <a:pPr lvl="4"/>
            <a:r>
              <a:t>本文レベル5</a:t>
            </a:r>
          </a:p>
        </p:txBody>
      </p:sp>
      <p:sp>
        <p:nvSpPr>
          <p:cNvPr id="58"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タイトル、箇条書き、画像">
    <p:spTree>
      <p:nvGrpSpPr>
        <p:cNvPr id="1" name=""/>
        <p:cNvGrpSpPr/>
        <p:nvPr/>
      </p:nvGrpSpPr>
      <p:grpSpPr>
        <a:xfrm>
          <a:off x="0" y="0"/>
          <a:ext cx="0" cy="0"/>
          <a:chOff x="0" y="0"/>
          <a:chExt cx="0" cy="0"/>
        </a:xfrm>
      </p:grpSpPr>
      <p:sp>
        <p:nvSpPr>
          <p:cNvPr id="65" name="2つの丘に挟まれた、海に続く砂の小道"/>
          <p:cNvSpPr>
            <a:spLocks noGrp="1"/>
          </p:cNvSpPr>
          <p:nvPr>
            <p:ph type="pic" sz="half" idx="21"/>
          </p:nvPr>
        </p:nvSpPr>
        <p:spPr>
          <a:xfrm>
            <a:off x="10960100" y="3149600"/>
            <a:ext cx="13944600" cy="9296400"/>
          </a:xfrm>
          <a:prstGeom prst="rect">
            <a:avLst/>
          </a:prstGeom>
        </p:spPr>
        <p:txBody>
          <a:bodyPr lIns="91439" tIns="45719" rIns="91439" bIns="45719" anchor="t">
            <a:noAutofit/>
          </a:bodyPr>
          <a:lstStyle/>
          <a:p>
            <a:endParaRPr/>
          </a:p>
        </p:txBody>
      </p:sp>
      <p:sp>
        <p:nvSpPr>
          <p:cNvPr id="66" name="タイトルテキスト"/>
          <p:cNvSpPr txBox="1">
            <a:spLocks noGrp="1"/>
          </p:cNvSpPr>
          <p:nvPr>
            <p:ph type="title"/>
          </p:nvPr>
        </p:nvSpPr>
        <p:spPr>
          <a:prstGeom prst="rect">
            <a:avLst/>
          </a:prstGeom>
        </p:spPr>
        <p:txBody>
          <a:bodyPr/>
          <a:lstStyle/>
          <a:p>
            <a:r>
              <a:t>タイトルテキスト</a:t>
            </a:r>
          </a:p>
        </p:txBody>
      </p:sp>
      <p:sp>
        <p:nvSpPr>
          <p:cNvPr id="67" name="本文レベル1…"/>
          <p:cNvSpPr txBox="1">
            <a:spLocks noGrp="1"/>
          </p:cNvSpPr>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r>
              <a:t>本文レベル1</a:t>
            </a:r>
          </a:p>
          <a:p>
            <a:pPr lvl="1"/>
            <a:r>
              <a:t>本文レベル2</a:t>
            </a:r>
          </a:p>
          <a:p>
            <a:pPr lvl="2"/>
            <a:r>
              <a:t>本文レベル3</a:t>
            </a:r>
          </a:p>
          <a:p>
            <a:pPr lvl="3"/>
            <a:r>
              <a:t>本文レベル4</a:t>
            </a:r>
          </a:p>
          <a:p>
            <a:pPr lvl="4"/>
            <a:r>
              <a:t>本文レベル5</a:t>
            </a:r>
          </a:p>
        </p:txBody>
      </p:sp>
      <p:sp>
        <p:nvSpPr>
          <p:cNvPr id="68"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箇条書き">
    <p:spTree>
      <p:nvGrpSpPr>
        <p:cNvPr id="1" name=""/>
        <p:cNvGrpSpPr/>
        <p:nvPr/>
      </p:nvGrpSpPr>
      <p:grpSpPr>
        <a:xfrm>
          <a:off x="0" y="0"/>
          <a:ext cx="0" cy="0"/>
          <a:chOff x="0" y="0"/>
          <a:chExt cx="0" cy="0"/>
        </a:xfrm>
      </p:grpSpPr>
      <p:sp>
        <p:nvSpPr>
          <p:cNvPr id="75" name="本文レベル1…"/>
          <p:cNvSpPr txBox="1">
            <a:spLocks noGrp="1"/>
          </p:cNvSpPr>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r>
              <a:t>本文レベル1</a:t>
            </a:r>
          </a:p>
          <a:p>
            <a:pPr lvl="1"/>
            <a:r>
              <a:t>本文レベル2</a:t>
            </a:r>
          </a:p>
          <a:p>
            <a:pPr lvl="2"/>
            <a:r>
              <a:t>本文レベル3</a:t>
            </a:r>
          </a:p>
          <a:p>
            <a:pPr lvl="3"/>
            <a:r>
              <a:t>本文レベル4</a:t>
            </a:r>
          </a:p>
          <a:p>
            <a:pPr lvl="4"/>
            <a:r>
              <a:t>本文レベル5</a:t>
            </a:r>
          </a:p>
        </p:txBody>
      </p:sp>
      <p:sp>
        <p:nvSpPr>
          <p:cNvPr id="76"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画像（3点）">
    <p:spTree>
      <p:nvGrpSpPr>
        <p:cNvPr id="1" name=""/>
        <p:cNvGrpSpPr/>
        <p:nvPr/>
      </p:nvGrpSpPr>
      <p:grpSpPr>
        <a:xfrm>
          <a:off x="0" y="0"/>
          <a:ext cx="0" cy="0"/>
          <a:chOff x="0" y="0"/>
          <a:chExt cx="0" cy="0"/>
        </a:xfrm>
      </p:grpSpPr>
      <p:sp>
        <p:nvSpPr>
          <p:cNvPr id="83" name="2つの丘に挟まれた、海に続く砂の小道"/>
          <p:cNvSpPr>
            <a:spLocks noGrp="1"/>
          </p:cNvSpPr>
          <p:nvPr>
            <p:ph type="pic" sz="quarter" idx="21"/>
          </p:nvPr>
        </p:nvSpPr>
        <p:spPr>
          <a:xfrm>
            <a:off x="15300325" y="7048500"/>
            <a:ext cx="8324850" cy="5549900"/>
          </a:xfrm>
          <a:prstGeom prst="rect">
            <a:avLst/>
          </a:prstGeom>
        </p:spPr>
        <p:txBody>
          <a:bodyPr lIns="91439" tIns="45719" rIns="91439" bIns="45719" anchor="t">
            <a:noAutofit/>
          </a:bodyPr>
          <a:lstStyle/>
          <a:p>
            <a:endParaRPr/>
          </a:p>
        </p:txBody>
      </p:sp>
      <p:sp>
        <p:nvSpPr>
          <p:cNvPr id="84" name="前景に短いフェンスがあるビーチの上を低空飛行しているサギ"/>
          <p:cNvSpPr>
            <a:spLocks noGrp="1"/>
          </p:cNvSpPr>
          <p:nvPr>
            <p:ph type="pic" sz="quarter" idx="22"/>
          </p:nvPr>
        </p:nvSpPr>
        <p:spPr>
          <a:xfrm>
            <a:off x="15760700" y="863600"/>
            <a:ext cx="7404100" cy="7404100"/>
          </a:xfrm>
          <a:prstGeom prst="rect">
            <a:avLst/>
          </a:prstGeom>
        </p:spPr>
        <p:txBody>
          <a:bodyPr lIns="91439" tIns="45719" rIns="91439" bIns="45719" anchor="t">
            <a:noAutofit/>
          </a:bodyPr>
          <a:lstStyle/>
          <a:p>
            <a:endParaRPr/>
          </a:p>
        </p:txBody>
      </p:sp>
      <p:sp>
        <p:nvSpPr>
          <p:cNvPr id="85" name="草が生えた砂丘から見たビーチと海"/>
          <p:cNvSpPr>
            <a:spLocks noGrp="1"/>
          </p:cNvSpPr>
          <p:nvPr>
            <p:ph type="pic" idx="23"/>
          </p:nvPr>
        </p:nvSpPr>
        <p:spPr>
          <a:xfrm>
            <a:off x="-990600" y="1130300"/>
            <a:ext cx="17202150" cy="11468100"/>
          </a:xfrm>
          <a:prstGeom prst="rect">
            <a:avLst/>
          </a:prstGeom>
        </p:spPr>
        <p:txBody>
          <a:bodyPr lIns="91439" tIns="45719" rIns="91439" bIns="45719" anchor="t">
            <a:noAutofit/>
          </a:bodyPr>
          <a:lstStyle/>
          <a:p>
            <a:endParaRPr/>
          </a:p>
        </p:txBody>
      </p:sp>
      <p:sp>
        <p:nvSpPr>
          <p:cNvPr id="86"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タイトルテキスト"/>
          <p:cNvSpPr txBox="1">
            <a:spLocks noGrp="1"/>
          </p:cNvSpPr>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タイトルテキスト</a:t>
            </a:r>
          </a:p>
        </p:txBody>
      </p:sp>
      <p:sp>
        <p:nvSpPr>
          <p:cNvPr id="3" name="本文レベル1…"/>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本文レベル1</a:t>
            </a:r>
          </a:p>
          <a:p>
            <a:pPr lvl="1"/>
            <a:r>
              <a:t>本文レベル2</a:t>
            </a:r>
          </a:p>
          <a:p>
            <a:pPr lvl="2"/>
            <a:r>
              <a:t>本文レベル3</a:t>
            </a:r>
          </a:p>
          <a:p>
            <a:pPr lvl="3"/>
            <a:r>
              <a:t>本文レベル4</a:t>
            </a:r>
          </a:p>
          <a:p>
            <a:pPr lvl="4"/>
            <a:r>
              <a:t>本文レベル5</a:t>
            </a:r>
          </a:p>
        </p:txBody>
      </p:sp>
      <p:sp>
        <p:nvSpPr>
          <p:cNvPr id="4" name="スライド番号"/>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ヒラギノ角ゴ ProN W3"/>
        </a:defRPr>
      </a:lvl1pPr>
      <a:lvl2pPr marL="0" marR="0" indent="4572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ヒラギノ角ゴ ProN W3"/>
        </a:defRPr>
      </a:lvl2pPr>
      <a:lvl3pPr marL="0" marR="0" indent="9144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ヒラギノ角ゴ ProN W3"/>
        </a:defRPr>
      </a:lvl3pPr>
      <a:lvl4pPr marL="0" marR="0" indent="13716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ヒラギノ角ゴ ProN W3"/>
        </a:defRPr>
      </a:lvl4pPr>
      <a:lvl5pPr marL="0" marR="0" indent="18288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ヒラギノ角ゴ ProN W3"/>
        </a:defRPr>
      </a:lvl5pPr>
      <a:lvl6pPr marL="0" marR="0" indent="22860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ヒラギノ角ゴ ProN W3"/>
        </a:defRPr>
      </a:lvl6pPr>
      <a:lvl7pPr marL="0" marR="0" indent="27432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ヒラギノ角ゴ ProN W3"/>
        </a:defRPr>
      </a:lvl7pPr>
      <a:lvl8pPr marL="0" marR="0" indent="32004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ヒラギノ角ゴ ProN W3"/>
        </a:defRPr>
      </a:lvl8pPr>
      <a:lvl9pPr marL="0" marR="0" indent="36576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ヒラギノ角ゴ ProN W3"/>
        </a:defRPr>
      </a:lvl9pPr>
    </p:titleStyle>
    <p:bodyStyle>
      <a:lvl1pPr marL="63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1pPr>
      <a:lvl2pPr marL="127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2pPr>
      <a:lvl3pPr marL="190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3pPr>
      <a:lvl4pPr marL="254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4pPr>
      <a:lvl5pPr marL="317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5pPr>
      <a:lvl6pPr marL="381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6pPr>
      <a:lvl7pPr marL="444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7pPr>
      <a:lvl8pPr marL="508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8pPr>
      <a:lvl9pPr marL="571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1pPr>
      <a:lvl2pPr marL="0" marR="0" indent="4572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2pPr>
      <a:lvl3pPr marL="0" marR="0" indent="9144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3pPr>
      <a:lvl4pPr marL="0" marR="0" indent="13716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4pPr>
      <a:lvl5pPr marL="0" marR="0" indent="18288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5pPr>
      <a:lvl6pPr marL="0" marR="0" indent="22860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6pPr>
      <a:lvl7pPr marL="0" marR="0" indent="27432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7pPr>
      <a:lvl8pPr marL="0" marR="0" indent="32004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8pPr>
      <a:lvl9pPr marL="0" marR="0" indent="36576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png"/><Relationship Id="rId1" Type="http://schemas.openxmlformats.org/officeDocument/2006/relationships/slideLayout" Target="../slideLayouts/slideLayout1.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5BF46"/>
        </a:solidFill>
        <a:effectLst/>
      </p:bgPr>
    </p:bg>
    <p:spTree>
      <p:nvGrpSpPr>
        <p:cNvPr id="1" name=""/>
        <p:cNvGrpSpPr/>
        <p:nvPr/>
      </p:nvGrpSpPr>
      <p:grpSpPr>
        <a:xfrm>
          <a:off x="0" y="0"/>
          <a:ext cx="0" cy="0"/>
          <a:chOff x="0" y="0"/>
          <a:chExt cx="0" cy="0"/>
        </a:xfrm>
      </p:grpSpPr>
      <p:sp>
        <p:nvSpPr>
          <p:cNvPr id="119" name="医療とAIビッグデータ応用…"/>
          <p:cNvSpPr txBox="1">
            <a:spLocks noGrp="1"/>
          </p:cNvSpPr>
          <p:nvPr>
            <p:ph type="ctrTitle"/>
          </p:nvPr>
        </p:nvSpPr>
        <p:spPr>
          <a:xfrm>
            <a:off x="-1319074" y="357576"/>
            <a:ext cx="20828001" cy="4648201"/>
          </a:xfrm>
          <a:prstGeom prst="rect">
            <a:avLst/>
          </a:prstGeom>
        </p:spPr>
        <p:txBody>
          <a:bodyPr/>
          <a:lstStyle/>
          <a:p>
            <a:pPr>
              <a:defRPr sz="9700">
                <a:solidFill>
                  <a:srgbClr val="FFFFFF"/>
                </a:solidFill>
                <a:latin typeface="ヒラギノ角ゴ ProN W6"/>
                <a:ea typeface="ヒラギノ角ゴ ProN W6"/>
                <a:cs typeface="ヒラギノ角ゴ ProN W6"/>
                <a:sym typeface="ヒラギノ角ゴ ProN W6"/>
              </a:defRPr>
            </a:pPr>
            <a:r>
              <a:t>医療とAIビッグデータ応用</a:t>
            </a:r>
          </a:p>
          <a:p>
            <a:pPr>
              <a:defRPr sz="9700">
                <a:solidFill>
                  <a:srgbClr val="FFFFFF"/>
                </a:solidFill>
                <a:latin typeface="ヒラギノ角ゴ ProN W6"/>
                <a:ea typeface="ヒラギノ角ゴ ProN W6"/>
                <a:cs typeface="ヒラギノ角ゴ ProN W6"/>
                <a:sym typeface="ヒラギノ角ゴ ProN W6"/>
              </a:defRPr>
            </a:pPr>
            <a:r>
              <a:t>NLP③</a:t>
            </a:r>
          </a:p>
        </p:txBody>
      </p:sp>
      <p:sp>
        <p:nvSpPr>
          <p:cNvPr id="120" name="三角形"/>
          <p:cNvSpPr/>
          <p:nvPr/>
        </p:nvSpPr>
        <p:spPr>
          <a:xfrm>
            <a:off x="8463703" y="3794494"/>
            <a:ext cx="16268965" cy="10800311"/>
          </a:xfrm>
          <a:custGeom>
            <a:avLst/>
            <a:gdLst/>
            <a:ahLst/>
            <a:cxnLst>
              <a:cxn ang="0">
                <a:pos x="wd2" y="hd2"/>
              </a:cxn>
              <a:cxn ang="5400000">
                <a:pos x="wd2" y="hd2"/>
              </a:cxn>
              <a:cxn ang="10800000">
                <a:pos x="wd2" y="hd2"/>
              </a:cxn>
              <a:cxn ang="16200000">
                <a:pos x="wd2" y="hd2"/>
              </a:cxn>
            </a:cxnLst>
            <a:rect l="0" t="0" r="r" b="b"/>
            <a:pathLst>
              <a:path w="21600" h="21600" extrusionOk="0">
                <a:moveTo>
                  <a:pt x="21207" y="0"/>
                </a:moveTo>
                <a:lnTo>
                  <a:pt x="0" y="21600"/>
                </a:lnTo>
                <a:lnTo>
                  <a:pt x="21600" y="20613"/>
                </a:lnTo>
                <a:lnTo>
                  <a:pt x="21207" y="0"/>
                </a:lnTo>
                <a:close/>
              </a:path>
            </a:pathLst>
          </a:custGeom>
          <a:solidFill>
            <a:srgbClr val="2146F5"/>
          </a:solidFill>
          <a:ln w="12700">
            <a:miter lim="400000"/>
          </a:ln>
        </p:spPr>
        <p:txBody>
          <a:bodyPr lIns="50800" tIns="50800" rIns="50800" bIns="50800" anchor="ctr"/>
          <a:lstStyle/>
          <a:p>
            <a:endParaRPr/>
          </a:p>
        </p:txBody>
      </p:sp>
      <p:sp>
        <p:nvSpPr>
          <p:cNvPr id="121" name="統合教育機構…"/>
          <p:cNvSpPr txBox="1"/>
          <p:nvPr/>
        </p:nvSpPr>
        <p:spPr>
          <a:xfrm>
            <a:off x="9473200" y="8118208"/>
            <a:ext cx="20828001" cy="4648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pPr>
              <a:defRPr sz="8600">
                <a:solidFill>
                  <a:srgbClr val="FFFFFF"/>
                </a:solidFill>
              </a:defRPr>
            </a:pPr>
            <a:r>
              <a:t>統合教育機構</a:t>
            </a:r>
          </a:p>
          <a:p>
            <a:pPr>
              <a:defRPr sz="8600">
                <a:solidFill>
                  <a:srgbClr val="FFFFFF"/>
                </a:solidFill>
              </a:defRPr>
            </a:pPr>
            <a:r>
              <a:t>須藤毅顕</a:t>
            </a:r>
          </a:p>
        </p:txBody>
      </p:sp>
      <p:pic>
        <p:nvPicPr>
          <p:cNvPr id="2" name="図 1">
            <a:extLst>
              <a:ext uri="{FF2B5EF4-FFF2-40B4-BE49-F238E27FC236}">
                <a16:creationId xmlns:a16="http://schemas.microsoft.com/office/drawing/2014/main" id="{2D08AF4D-A17B-089D-1140-20841D4A48FE}"/>
              </a:ext>
            </a:extLst>
          </p:cNvPr>
          <p:cNvPicPr>
            <a:picLocks noChangeAspect="1"/>
          </p:cNvPicPr>
          <p:nvPr/>
        </p:nvPicPr>
        <p:blipFill>
          <a:blip r:embed="rId2"/>
          <a:stretch>
            <a:fillRect/>
          </a:stretch>
        </p:blipFill>
        <p:spPr>
          <a:xfrm>
            <a:off x="692888" y="8822622"/>
            <a:ext cx="5899980" cy="4267731"/>
          </a:xfrm>
          <a:prstGeom prst="rect">
            <a:avLst/>
          </a:prstGeom>
        </p:spPr>
      </p:pic>
      <p:pic>
        <p:nvPicPr>
          <p:cNvPr id="3" name="図 2" descr="QR コード&#10;&#10;自動的に生成された説明">
            <a:extLst>
              <a:ext uri="{FF2B5EF4-FFF2-40B4-BE49-F238E27FC236}">
                <a16:creationId xmlns:a16="http://schemas.microsoft.com/office/drawing/2014/main" id="{35E894F3-849A-5010-8647-82FFFE5B4B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2872" y="10079665"/>
            <a:ext cx="3010688" cy="3010688"/>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189" name="トークン化の実践"/>
          <p:cNvSpPr txBox="1"/>
          <p:nvPr/>
        </p:nvSpPr>
        <p:spPr>
          <a:xfrm>
            <a:off x="9374568" y="435856"/>
            <a:ext cx="57023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トークン化の実践</a:t>
            </a:r>
          </a:p>
        </p:txBody>
      </p:sp>
      <p:pic>
        <p:nvPicPr>
          <p:cNvPr id="190" name="スクリーンショット 2024-01-15 12.38.07.png" descr="スクリーンショット 2024-01-15 12.38.07.png"/>
          <p:cNvPicPr>
            <a:picLocks noChangeAspect="1"/>
          </p:cNvPicPr>
          <p:nvPr/>
        </p:nvPicPr>
        <p:blipFill>
          <a:blip r:embed="rId2"/>
          <a:stretch>
            <a:fillRect/>
          </a:stretch>
        </p:blipFill>
        <p:spPr>
          <a:xfrm>
            <a:off x="2362398" y="2802582"/>
            <a:ext cx="18916373" cy="6628232"/>
          </a:xfrm>
          <a:prstGeom prst="rect">
            <a:avLst/>
          </a:prstGeom>
          <a:ln w="25400">
            <a:solidFill>
              <a:srgbClr val="000000"/>
            </a:solidFill>
            <a:miter lim="400000"/>
          </a:ln>
        </p:spPr>
      </p:pic>
      <p:sp>
        <p:nvSpPr>
          <p:cNvPr id="191" name="アーキテクチャ：モデルの骨格. モデル内の各層と内部で起こる操作を定義したもの…"/>
          <p:cNvSpPr txBox="1"/>
          <p:nvPr/>
        </p:nvSpPr>
        <p:spPr>
          <a:xfrm>
            <a:off x="3366635" y="9744960"/>
            <a:ext cx="17718165" cy="12890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700"/>
            </a:pPr>
            <a:r>
              <a:t>アーキテクチャ：モデルの骨格. モデル内の各層と内部で起こる操作を定義したもの</a:t>
            </a:r>
          </a:p>
          <a:p>
            <a:pPr algn="l">
              <a:defRPr sz="3700"/>
            </a:pPr>
            <a:r>
              <a:t>チェックポイント：与えられたアーキテクチャに対して読み込まれる重み</a:t>
            </a:r>
          </a:p>
        </p:txBody>
      </p:sp>
      <p:sp>
        <p:nvSpPr>
          <p:cNvPr id="192" name="BertのトークナイザーであるBertTokenizerを使用するよ…"/>
          <p:cNvSpPr txBox="1"/>
          <p:nvPr/>
        </p:nvSpPr>
        <p:spPr>
          <a:xfrm>
            <a:off x="2846927" y="11322757"/>
            <a:ext cx="18782983" cy="2025650"/>
          </a:xfrm>
          <a:prstGeom prst="rect">
            <a:avLst/>
          </a:prstGeom>
          <a:ln w="25400">
            <a:solidFill>
              <a:srgbClr val="000000"/>
            </a:solidFill>
            <a:custDash>
              <a:ds d="600000" sp="600000"/>
            </a:custDash>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700"/>
            </a:pPr>
            <a:r>
              <a:t>BertのトークナイザーであるBertTokenizerを使用するよ</a:t>
            </a:r>
          </a:p>
          <a:p>
            <a:pPr algn="l">
              <a:defRPr sz="3700"/>
            </a:pPr>
            <a:r>
              <a:t>その中でも’bert-base-uncased’という事前に学習済みの重みを読み込んで使用するよ</a:t>
            </a:r>
          </a:p>
          <a:p>
            <a:pPr algn="l">
              <a:defRPr sz="3700"/>
            </a:pPr>
            <a:r>
              <a:t>それをtokenizerという名前で使用するよ</a:t>
            </a:r>
          </a:p>
        </p:txBody>
      </p:sp>
      <p:sp>
        <p:nvSpPr>
          <p:cNvPr id="193" name="tokenizer = (アーキテクチャ).from_pretrained(チェックポイント)"/>
          <p:cNvSpPr txBox="1"/>
          <p:nvPr/>
        </p:nvSpPr>
        <p:spPr>
          <a:xfrm>
            <a:off x="4407799" y="1910585"/>
            <a:ext cx="15174596" cy="577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tokenizer = (アーキテクチャ).from_pretrained(チェックポイント)</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5" name="スクリーンショット 2024-01-15 14.11.44.png" descr="スクリーンショット 2024-01-15 14.11.44.png"/>
          <p:cNvPicPr>
            <a:picLocks noChangeAspect="1"/>
          </p:cNvPicPr>
          <p:nvPr/>
        </p:nvPicPr>
        <p:blipFill>
          <a:blip r:embed="rId2"/>
          <a:stretch>
            <a:fillRect/>
          </a:stretch>
        </p:blipFill>
        <p:spPr>
          <a:xfrm>
            <a:off x="1496913" y="6876011"/>
            <a:ext cx="18253377" cy="6278341"/>
          </a:xfrm>
          <a:prstGeom prst="rect">
            <a:avLst/>
          </a:prstGeom>
          <a:ln w="12700">
            <a:miter lim="400000"/>
          </a:ln>
        </p:spPr>
      </p:pic>
      <p:sp>
        <p:nvSpPr>
          <p:cNvPr id="196"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197" name="一般的な単語はそのまま分割される"/>
          <p:cNvSpPr txBox="1"/>
          <p:nvPr/>
        </p:nvSpPr>
        <p:spPr>
          <a:xfrm>
            <a:off x="9677323" y="5730644"/>
            <a:ext cx="9461501" cy="685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600"/>
            </a:lvl1pPr>
          </a:lstStyle>
          <a:p>
            <a:r>
              <a:t>一般的な単語はそのまま分割される</a:t>
            </a:r>
          </a:p>
        </p:txBody>
      </p:sp>
      <p:pic>
        <p:nvPicPr>
          <p:cNvPr id="198" name="スクリーンショット 2024-01-15 12.58.37.png" descr="スクリーンショット 2024-01-15 12.58.37.png"/>
          <p:cNvPicPr>
            <a:picLocks noChangeAspect="1"/>
          </p:cNvPicPr>
          <p:nvPr/>
        </p:nvPicPr>
        <p:blipFill>
          <a:blip r:embed="rId3"/>
          <a:srcRect r="37085" b="74684"/>
          <a:stretch>
            <a:fillRect/>
          </a:stretch>
        </p:blipFill>
        <p:spPr>
          <a:xfrm>
            <a:off x="1545828" y="3225979"/>
            <a:ext cx="11988983" cy="2414308"/>
          </a:xfrm>
          <a:prstGeom prst="rect">
            <a:avLst/>
          </a:prstGeom>
          <a:ln w="12700">
            <a:miter lim="400000"/>
          </a:ln>
        </p:spPr>
      </p:pic>
      <p:sp>
        <p:nvSpPr>
          <p:cNvPr id="199" name="頻度の低い単語(この場合は”unpredictably”)が、…"/>
          <p:cNvSpPr txBox="1"/>
          <p:nvPr/>
        </p:nvSpPr>
        <p:spPr>
          <a:xfrm>
            <a:off x="8635923" y="9689260"/>
            <a:ext cx="13086843" cy="1498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頻度の低い単語(この場合は”unpredictably”)が、</a:t>
            </a:r>
          </a:p>
          <a:p>
            <a:pPr algn="l">
              <a:defRPr sz="4400"/>
            </a:pPr>
            <a:r>
              <a:t>サブワードで分割されている</a:t>
            </a:r>
          </a:p>
        </p:txBody>
      </p:sp>
      <p:sp>
        <p:nvSpPr>
          <p:cNvPr id="200" name="トークナイザーによるサブワード分割"/>
          <p:cNvSpPr txBox="1"/>
          <p:nvPr/>
        </p:nvSpPr>
        <p:spPr>
          <a:xfrm>
            <a:off x="6231318" y="435856"/>
            <a:ext cx="119888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トークナイザーによるサブワード分割</a:t>
            </a:r>
          </a:p>
        </p:txBody>
      </p:sp>
      <p:sp>
        <p:nvSpPr>
          <p:cNvPr id="201" name="tokenizer.tokenize(‘テキスト’)"/>
          <p:cNvSpPr txBox="1"/>
          <p:nvPr/>
        </p:nvSpPr>
        <p:spPr>
          <a:xfrm>
            <a:off x="7494968" y="2074659"/>
            <a:ext cx="8873795" cy="685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600"/>
            </a:lvl1pPr>
          </a:lstStyle>
          <a:p>
            <a:r>
              <a:t>tokenizer.tokenize(‘テキスト’)</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04" name="日本語はそのままではうまくいかない…"/>
          <p:cNvSpPr txBox="1"/>
          <p:nvPr/>
        </p:nvSpPr>
        <p:spPr>
          <a:xfrm>
            <a:off x="2133523" y="7789873"/>
            <a:ext cx="18143297" cy="419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600"/>
            </a:pPr>
            <a:r>
              <a:t>日本語はそのままではうまくいかない</a:t>
            </a:r>
          </a:p>
          <a:p>
            <a:pPr algn="l">
              <a:defRPr sz="4600"/>
            </a:pPr>
            <a:r>
              <a:t>↑ほとんどが頻度の低い単語としてサブワード(##)になっている</a:t>
            </a:r>
          </a:p>
          <a:p>
            <a:pPr algn="l">
              <a:defRPr sz="4600"/>
            </a:pPr>
            <a:r>
              <a:t>↑漢字”僕”、”持”が不明[UNK]となっている</a:t>
            </a:r>
          </a:p>
          <a:p>
            <a:pPr algn="l">
              <a:defRPr sz="4600"/>
            </a:pPr>
            <a:endParaRPr/>
          </a:p>
          <a:p>
            <a:pPr algn="l">
              <a:defRPr sz="4600"/>
            </a:pPr>
            <a:r>
              <a:t>これはBERTが日本語のテキストデータで学習したものではないため</a:t>
            </a:r>
          </a:p>
        </p:txBody>
      </p:sp>
      <p:sp>
        <p:nvSpPr>
          <p:cNvPr id="205" name="トークナイザーによるサブワード分割"/>
          <p:cNvSpPr txBox="1"/>
          <p:nvPr/>
        </p:nvSpPr>
        <p:spPr>
          <a:xfrm>
            <a:off x="6231318" y="435856"/>
            <a:ext cx="119888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トークナイザーによるサブワード分割</a:t>
            </a:r>
          </a:p>
        </p:txBody>
      </p:sp>
      <p:pic>
        <p:nvPicPr>
          <p:cNvPr id="206" name="スクリーンショット 2024-01-15 15.08.39.png" descr="スクリーンショット 2024-01-15 15.08.39.png"/>
          <p:cNvPicPr>
            <a:picLocks noChangeAspect="1"/>
          </p:cNvPicPr>
          <p:nvPr/>
        </p:nvPicPr>
        <p:blipFill>
          <a:blip r:embed="rId2"/>
          <a:stretch>
            <a:fillRect/>
          </a:stretch>
        </p:blipFill>
        <p:spPr>
          <a:xfrm>
            <a:off x="1364753" y="3767127"/>
            <a:ext cx="20511196" cy="2632664"/>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8" name="スクリーンショット 2024-01-15 14.13.43.png" descr="スクリーンショット 2024-01-15 14.13.43.png"/>
          <p:cNvPicPr>
            <a:picLocks noChangeAspect="1"/>
          </p:cNvPicPr>
          <p:nvPr/>
        </p:nvPicPr>
        <p:blipFill>
          <a:blip r:embed="rId2"/>
          <a:stretch>
            <a:fillRect/>
          </a:stretch>
        </p:blipFill>
        <p:spPr>
          <a:xfrm>
            <a:off x="1545629" y="6789638"/>
            <a:ext cx="10256379" cy="3637137"/>
          </a:xfrm>
          <a:prstGeom prst="rect">
            <a:avLst/>
          </a:prstGeom>
          <a:ln w="12700">
            <a:miter lim="400000"/>
          </a:ln>
        </p:spPr>
      </p:pic>
      <p:sp>
        <p:nvSpPr>
          <p:cNvPr id="209"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10" name="エンコーディング"/>
          <p:cNvSpPr txBox="1"/>
          <p:nvPr/>
        </p:nvSpPr>
        <p:spPr>
          <a:xfrm>
            <a:off x="9388538" y="435856"/>
            <a:ext cx="567436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エンコーディング</a:t>
            </a:r>
          </a:p>
        </p:txBody>
      </p:sp>
      <p:sp>
        <p:nvSpPr>
          <p:cNvPr id="211" name="分割した後、各単語、サブワードを圧縮して数値化"/>
          <p:cNvSpPr txBox="1"/>
          <p:nvPr/>
        </p:nvSpPr>
        <p:spPr>
          <a:xfrm>
            <a:off x="5157978" y="2112759"/>
            <a:ext cx="11772901" cy="609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000"/>
            </a:lvl1pPr>
          </a:lstStyle>
          <a:p>
            <a:r>
              <a:t>分割した後、各単語、サブワードを圧縮して数値化</a:t>
            </a:r>
          </a:p>
        </p:txBody>
      </p:sp>
      <p:pic>
        <p:nvPicPr>
          <p:cNvPr id="212" name="スクリーンショット 2024-01-15 12.58.37.png" descr="スクリーンショット 2024-01-15 12.58.37.png"/>
          <p:cNvPicPr>
            <a:picLocks noChangeAspect="1"/>
          </p:cNvPicPr>
          <p:nvPr/>
        </p:nvPicPr>
        <p:blipFill>
          <a:blip r:embed="rId3"/>
          <a:srcRect r="37085" b="74684"/>
          <a:stretch>
            <a:fillRect/>
          </a:stretch>
        </p:blipFill>
        <p:spPr>
          <a:xfrm>
            <a:off x="1545828" y="3592812"/>
            <a:ext cx="11988983" cy="2414308"/>
          </a:xfrm>
          <a:prstGeom prst="rect">
            <a:avLst/>
          </a:prstGeom>
          <a:ln w="12700">
            <a:miter lim="400000"/>
          </a:ln>
        </p:spPr>
      </p:pic>
      <p:sp>
        <p:nvSpPr>
          <p:cNvPr id="213" name="tokenizer.encode：トークン化してエンコード"/>
          <p:cNvSpPr txBox="1"/>
          <p:nvPr/>
        </p:nvSpPr>
        <p:spPr>
          <a:xfrm>
            <a:off x="9804323" y="9689260"/>
            <a:ext cx="12455958"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tokenizer.encode：トークン化してエンコード</a:t>
            </a:r>
          </a:p>
        </p:txBody>
      </p:sp>
      <p:sp>
        <p:nvSpPr>
          <p:cNvPr id="214" name="tokenizer.tokenize：トークン化"/>
          <p:cNvSpPr txBox="1"/>
          <p:nvPr/>
        </p:nvSpPr>
        <p:spPr>
          <a:xfrm>
            <a:off x="9677323" y="5306299"/>
            <a:ext cx="9287409" cy="685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600"/>
            </a:lvl1pPr>
          </a:lstStyle>
          <a:p>
            <a:r>
              <a:t>tokenizer.tokenize：トークン化</a:t>
            </a:r>
          </a:p>
        </p:txBody>
      </p:sp>
      <p:sp>
        <p:nvSpPr>
          <p:cNvPr id="215" name="4つのトークンに分割したのに、6つの数値にエンコードされている？"/>
          <p:cNvSpPr txBox="1"/>
          <p:nvPr/>
        </p:nvSpPr>
        <p:spPr>
          <a:xfrm>
            <a:off x="3505123" y="11576241"/>
            <a:ext cx="18431308" cy="685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600"/>
            </a:lvl1pPr>
          </a:lstStyle>
          <a:p>
            <a:r>
              <a:t>4つのトークンに分割したのに、6つの数値にエンコードされている？</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18" name="デコーディング"/>
          <p:cNvSpPr txBox="1"/>
          <p:nvPr/>
        </p:nvSpPr>
        <p:spPr>
          <a:xfrm>
            <a:off x="9737788" y="435856"/>
            <a:ext cx="497586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デコーディング</a:t>
            </a:r>
          </a:p>
        </p:txBody>
      </p:sp>
      <p:sp>
        <p:nvSpPr>
          <p:cNvPr id="219" name="エンコードしたデータを自然言語にデコード(戻す)"/>
          <p:cNvSpPr txBox="1"/>
          <p:nvPr/>
        </p:nvSpPr>
        <p:spPr>
          <a:xfrm>
            <a:off x="6340602" y="2112759"/>
            <a:ext cx="11702797" cy="609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000"/>
            </a:lvl1pPr>
          </a:lstStyle>
          <a:p>
            <a:r>
              <a:t>エンコードしたデータを自然言語にデコード(戻す)</a:t>
            </a:r>
          </a:p>
        </p:txBody>
      </p:sp>
      <p:pic>
        <p:nvPicPr>
          <p:cNvPr id="220" name="スクリーンショット 2024-01-15 14.13.43.png" descr="スクリーンショット 2024-01-15 14.13.43.png"/>
          <p:cNvPicPr>
            <a:picLocks noChangeAspect="1"/>
          </p:cNvPicPr>
          <p:nvPr/>
        </p:nvPicPr>
        <p:blipFill>
          <a:blip r:embed="rId2"/>
          <a:stretch>
            <a:fillRect/>
          </a:stretch>
        </p:blipFill>
        <p:spPr>
          <a:xfrm>
            <a:off x="936029" y="3225979"/>
            <a:ext cx="10256379" cy="3637137"/>
          </a:xfrm>
          <a:prstGeom prst="rect">
            <a:avLst/>
          </a:prstGeom>
          <a:ln w="12700">
            <a:miter lim="400000"/>
          </a:ln>
        </p:spPr>
      </p:pic>
      <p:sp>
        <p:nvSpPr>
          <p:cNvPr id="221" name="tokenizer.encode：トークン化してエンコード"/>
          <p:cNvSpPr txBox="1"/>
          <p:nvPr/>
        </p:nvSpPr>
        <p:spPr>
          <a:xfrm>
            <a:off x="11556923" y="3592812"/>
            <a:ext cx="12455958"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tokenizer.encode：トークン化してエンコード</a:t>
            </a:r>
          </a:p>
        </p:txBody>
      </p:sp>
      <p:pic>
        <p:nvPicPr>
          <p:cNvPr id="222" name="スクリーンショット 2024-01-15 14.19.51.png" descr="スクリーンショット 2024-01-15 14.19.51.png"/>
          <p:cNvPicPr>
            <a:picLocks noChangeAspect="1"/>
          </p:cNvPicPr>
          <p:nvPr/>
        </p:nvPicPr>
        <p:blipFill>
          <a:blip r:embed="rId3"/>
          <a:stretch>
            <a:fillRect/>
          </a:stretch>
        </p:blipFill>
        <p:spPr>
          <a:xfrm>
            <a:off x="1167188" y="7718127"/>
            <a:ext cx="9794061" cy="3999865"/>
          </a:xfrm>
          <a:prstGeom prst="rect">
            <a:avLst/>
          </a:prstGeom>
          <a:ln w="12700">
            <a:miter lim="400000"/>
          </a:ln>
        </p:spPr>
      </p:pic>
      <p:sp>
        <p:nvSpPr>
          <p:cNvPr id="223" name="得られるデータはリスト型"/>
          <p:cNvSpPr txBox="1"/>
          <p:nvPr/>
        </p:nvSpPr>
        <p:spPr>
          <a:xfrm>
            <a:off x="11556923" y="5123665"/>
            <a:ext cx="6803137"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得られるデータはリスト型</a:t>
            </a:r>
          </a:p>
        </p:txBody>
      </p:sp>
      <p:sp>
        <p:nvSpPr>
          <p:cNvPr id="224" name="tokenizer.decode：エンコードデータをデコード…"/>
          <p:cNvSpPr txBox="1"/>
          <p:nvPr/>
        </p:nvSpPr>
        <p:spPr>
          <a:xfrm>
            <a:off x="507923" y="11913335"/>
            <a:ext cx="13061697" cy="149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tokenizer.decode：エンコードデータをデコード</a:t>
            </a:r>
          </a:p>
          <a:p>
            <a:pPr algn="l">
              <a:defRPr sz="4400"/>
            </a:pPr>
            <a:r>
              <a:t>エンコードデータはnumpy配列に変換が必要</a:t>
            </a:r>
          </a:p>
        </p:txBody>
      </p:sp>
      <p:pic>
        <p:nvPicPr>
          <p:cNvPr id="225" name="スクリーンショット 2024-01-15 14.22.28.png" descr="スクリーンショット 2024-01-15 14.22.28.png"/>
          <p:cNvPicPr>
            <a:picLocks noChangeAspect="1"/>
          </p:cNvPicPr>
          <p:nvPr/>
        </p:nvPicPr>
        <p:blipFill>
          <a:blip r:embed="rId4"/>
          <a:stretch>
            <a:fillRect/>
          </a:stretch>
        </p:blipFill>
        <p:spPr>
          <a:xfrm>
            <a:off x="11933504" y="7681317"/>
            <a:ext cx="11702796" cy="3033365"/>
          </a:xfrm>
          <a:prstGeom prst="rect">
            <a:avLst/>
          </a:prstGeom>
          <a:ln w="12700">
            <a:miter lim="400000"/>
          </a:ln>
        </p:spPr>
      </p:pic>
      <p:sp>
        <p:nvSpPr>
          <p:cNvPr id="226" name="6つのデータが得られる…"/>
          <p:cNvSpPr txBox="1"/>
          <p:nvPr/>
        </p:nvSpPr>
        <p:spPr>
          <a:xfrm>
            <a:off x="15239922" y="11062435"/>
            <a:ext cx="6100167" cy="2336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6つのデータが得られる</a:t>
            </a:r>
          </a:p>
          <a:p>
            <a:pPr algn="l">
              <a:defRPr sz="4400"/>
            </a:pPr>
            <a:r>
              <a:t>[CLS]：文の始まり</a:t>
            </a:r>
          </a:p>
          <a:p>
            <a:pPr algn="l">
              <a:defRPr sz="4400"/>
            </a:pPr>
            <a:r>
              <a:t>[SEP]：文の終わり</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29" name="トークナイザーの簡単なまとめ"/>
          <p:cNvSpPr txBox="1"/>
          <p:nvPr/>
        </p:nvSpPr>
        <p:spPr>
          <a:xfrm>
            <a:off x="7279068" y="435856"/>
            <a:ext cx="98933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トークナイザーの簡単なまとめ</a:t>
            </a:r>
          </a:p>
        </p:txBody>
      </p:sp>
      <p:sp>
        <p:nvSpPr>
          <p:cNvPr id="230" name="ベースとなるモデル(アーキテクチャ)と学習済みのチェックポイントを選択…"/>
          <p:cNvSpPr txBox="1"/>
          <p:nvPr/>
        </p:nvSpPr>
        <p:spPr>
          <a:xfrm>
            <a:off x="3636200" y="4157401"/>
            <a:ext cx="17179037" cy="1371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ベースとなるモデル(アーキテクチャ)と学習済みのチェックポイントを選択</a:t>
            </a:r>
          </a:p>
          <a:p>
            <a:pPr algn="l">
              <a:defRPr sz="4000"/>
            </a:pPr>
            <a:r>
              <a:t>tokenizer = (アーキテクチャ).from_pretrained(“チェックポイント”）</a:t>
            </a:r>
          </a:p>
        </p:txBody>
      </p:sp>
      <p:pic>
        <p:nvPicPr>
          <p:cNvPr id="231" name="スクリーンショット 2024-01-15 14.13.43.png" descr="スクリーンショット 2024-01-15 14.13.43.png"/>
          <p:cNvPicPr>
            <a:picLocks noChangeAspect="1"/>
          </p:cNvPicPr>
          <p:nvPr/>
        </p:nvPicPr>
        <p:blipFill>
          <a:blip r:embed="rId2"/>
          <a:stretch>
            <a:fillRect/>
          </a:stretch>
        </p:blipFill>
        <p:spPr>
          <a:xfrm>
            <a:off x="376504" y="5959373"/>
            <a:ext cx="10256378" cy="3637137"/>
          </a:xfrm>
          <a:prstGeom prst="rect">
            <a:avLst/>
          </a:prstGeom>
          <a:ln w="25400">
            <a:solidFill>
              <a:srgbClr val="000000"/>
            </a:solidFill>
            <a:miter lim="400000"/>
          </a:ln>
        </p:spPr>
      </p:pic>
      <p:sp>
        <p:nvSpPr>
          <p:cNvPr id="232" name="tokenizer.encode(“テキスト”)…"/>
          <p:cNvSpPr txBox="1"/>
          <p:nvPr/>
        </p:nvSpPr>
        <p:spPr>
          <a:xfrm>
            <a:off x="11302923" y="6108700"/>
            <a:ext cx="8402422" cy="1498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tokenizer.encode(“テキスト”)</a:t>
            </a:r>
          </a:p>
          <a:p>
            <a:pPr algn="l">
              <a:defRPr sz="4400"/>
            </a:pPr>
            <a:r>
              <a:t>：トークン化してエンコード</a:t>
            </a:r>
          </a:p>
        </p:txBody>
      </p:sp>
      <p:pic>
        <p:nvPicPr>
          <p:cNvPr id="233" name="スクリーンショット 2024-01-15 12.38.07.png" descr="スクリーンショット 2024-01-15 12.38.07.png"/>
          <p:cNvPicPr>
            <a:picLocks noChangeAspect="1"/>
          </p:cNvPicPr>
          <p:nvPr/>
        </p:nvPicPr>
        <p:blipFill>
          <a:blip r:embed="rId3"/>
          <a:srcRect r="40997" b="78013"/>
          <a:stretch>
            <a:fillRect/>
          </a:stretch>
        </p:blipFill>
        <p:spPr>
          <a:xfrm>
            <a:off x="584398" y="2302034"/>
            <a:ext cx="12822024" cy="1674173"/>
          </a:xfrm>
          <a:prstGeom prst="rect">
            <a:avLst/>
          </a:prstGeom>
          <a:ln w="25400">
            <a:solidFill>
              <a:srgbClr val="000000"/>
            </a:solidFill>
            <a:miter lim="400000"/>
          </a:ln>
        </p:spPr>
      </p:pic>
      <p:pic>
        <p:nvPicPr>
          <p:cNvPr id="234" name="スクリーンショット 2024-01-15 14.22.28.png" descr="スクリーンショット 2024-01-15 14.22.28.png"/>
          <p:cNvPicPr>
            <a:picLocks noChangeAspect="1"/>
          </p:cNvPicPr>
          <p:nvPr/>
        </p:nvPicPr>
        <p:blipFill>
          <a:blip r:embed="rId4"/>
          <a:stretch>
            <a:fillRect/>
          </a:stretch>
        </p:blipFill>
        <p:spPr>
          <a:xfrm>
            <a:off x="376504" y="10039581"/>
            <a:ext cx="10256378" cy="2658454"/>
          </a:xfrm>
          <a:prstGeom prst="rect">
            <a:avLst/>
          </a:prstGeom>
          <a:ln w="25400">
            <a:solidFill>
              <a:srgbClr val="000000"/>
            </a:solidFill>
            <a:miter lim="400000"/>
          </a:ln>
        </p:spPr>
      </p:pic>
      <p:sp>
        <p:nvSpPr>
          <p:cNvPr id="235" name="tokenizer.decode(エンコードされたnumpy配列)…"/>
          <p:cNvSpPr txBox="1"/>
          <p:nvPr/>
        </p:nvSpPr>
        <p:spPr>
          <a:xfrm>
            <a:off x="10896523" y="10026882"/>
            <a:ext cx="13343332" cy="1498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tokenizer.decode(エンコードされたnumpy配列)</a:t>
            </a:r>
          </a:p>
          <a:p>
            <a:pPr algn="l">
              <a:defRPr sz="4400"/>
            </a:pPr>
            <a:r>
              <a:t>：トークン化したものをデコードで復元</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38" name="日本語版BERTでのTokenizer"/>
          <p:cNvSpPr txBox="1"/>
          <p:nvPr/>
        </p:nvSpPr>
        <p:spPr>
          <a:xfrm>
            <a:off x="7239602" y="435856"/>
            <a:ext cx="9972232"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日本語版BERTでのTokenizer</a:t>
            </a:r>
          </a:p>
        </p:txBody>
      </p:sp>
      <p:sp>
        <p:nvSpPr>
          <p:cNvPr id="239" name="BertTokenizerよりもキレイに…"/>
          <p:cNvSpPr txBox="1"/>
          <p:nvPr/>
        </p:nvSpPr>
        <p:spPr>
          <a:xfrm>
            <a:off x="12928523" y="6259505"/>
            <a:ext cx="10150349" cy="1498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BertTokenizerよりもキレイに</a:t>
            </a:r>
          </a:p>
          <a:p>
            <a:pPr algn="l">
              <a:defRPr sz="4400"/>
            </a:pPr>
            <a:r>
              <a:t>トークン化されていることが確認できる</a:t>
            </a:r>
          </a:p>
        </p:txBody>
      </p:sp>
      <p:sp>
        <p:nvSpPr>
          <p:cNvPr id="240" name="エンコードしたものをデコードした結果…"/>
          <p:cNvSpPr txBox="1"/>
          <p:nvPr/>
        </p:nvSpPr>
        <p:spPr>
          <a:xfrm>
            <a:off x="12674523" y="9036282"/>
            <a:ext cx="10172701" cy="1498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エンコードしたものをデコードした結果</a:t>
            </a:r>
          </a:p>
          <a:p>
            <a:pPr algn="l">
              <a:defRPr sz="4400"/>
            </a:pPr>
            <a:r>
              <a:t>正しく復元できている</a:t>
            </a:r>
          </a:p>
        </p:txBody>
      </p:sp>
      <p:sp>
        <p:nvSpPr>
          <p:cNvPr id="241" name="日本語は日本語で学習済みのモデルを選択する…"/>
          <p:cNvSpPr txBox="1"/>
          <p:nvPr/>
        </p:nvSpPr>
        <p:spPr>
          <a:xfrm>
            <a:off x="3673475" y="4344951"/>
            <a:ext cx="17463009" cy="12890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700"/>
            </a:pPr>
            <a:r>
              <a:t>日本語は日本語で学習済みのモデルを選択する</a:t>
            </a:r>
          </a:p>
          <a:p>
            <a:pPr algn="l">
              <a:defRPr sz="3700"/>
            </a:pPr>
            <a:r>
              <a:t>形態素解析のライブラリなど、トークン化するのにモデルが使用したツールも必要</a:t>
            </a:r>
          </a:p>
        </p:txBody>
      </p:sp>
      <p:pic>
        <p:nvPicPr>
          <p:cNvPr id="242" name="スクリーンショット 2024-01-15 15.54.52.png" descr="スクリーンショット 2024-01-15 15.54.52.png"/>
          <p:cNvPicPr>
            <a:picLocks noChangeAspect="1"/>
          </p:cNvPicPr>
          <p:nvPr/>
        </p:nvPicPr>
        <p:blipFill>
          <a:blip r:embed="rId2"/>
          <a:stretch>
            <a:fillRect/>
          </a:stretch>
        </p:blipFill>
        <p:spPr>
          <a:xfrm>
            <a:off x="400446" y="2035313"/>
            <a:ext cx="15400934" cy="1942715"/>
          </a:xfrm>
          <a:prstGeom prst="rect">
            <a:avLst/>
          </a:prstGeom>
          <a:ln w="25400">
            <a:solidFill>
              <a:srgbClr val="000000"/>
            </a:solidFill>
            <a:miter lim="400000"/>
          </a:ln>
        </p:spPr>
      </p:pic>
      <p:pic>
        <p:nvPicPr>
          <p:cNvPr id="243" name="スクリーンショット 2024-01-15 15.55.56.png" descr="スクリーンショット 2024-01-15 15.55.56.png"/>
          <p:cNvPicPr>
            <a:picLocks noChangeAspect="1"/>
          </p:cNvPicPr>
          <p:nvPr/>
        </p:nvPicPr>
        <p:blipFill>
          <a:blip r:embed="rId3"/>
          <a:stretch>
            <a:fillRect/>
          </a:stretch>
        </p:blipFill>
        <p:spPr>
          <a:xfrm>
            <a:off x="577850" y="6000925"/>
            <a:ext cx="11267189" cy="2015759"/>
          </a:xfrm>
          <a:prstGeom prst="rect">
            <a:avLst/>
          </a:prstGeom>
          <a:ln w="25400">
            <a:solidFill>
              <a:srgbClr val="000000"/>
            </a:solidFill>
            <a:miter lim="400000"/>
          </a:ln>
        </p:spPr>
      </p:pic>
      <p:pic>
        <p:nvPicPr>
          <p:cNvPr id="244" name="スクリーンショット 2024-01-15 15.57.01.png" descr="スクリーンショット 2024-01-15 15.57.01.png"/>
          <p:cNvPicPr>
            <a:picLocks noChangeAspect="1"/>
          </p:cNvPicPr>
          <p:nvPr/>
        </p:nvPicPr>
        <p:blipFill>
          <a:blip r:embed="rId4"/>
          <a:stretch>
            <a:fillRect/>
          </a:stretch>
        </p:blipFill>
        <p:spPr>
          <a:xfrm>
            <a:off x="506710" y="8749346"/>
            <a:ext cx="11409469" cy="4240688"/>
          </a:xfrm>
          <a:prstGeom prst="rect">
            <a:avLst/>
          </a:prstGeom>
          <a:ln w="25400">
            <a:solidFill>
              <a:srgbClr val="000000"/>
            </a:solidFill>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47" name="同じサイズにして複数のデータ一度に入力したい"/>
          <p:cNvSpPr txBox="1"/>
          <p:nvPr/>
        </p:nvSpPr>
        <p:spPr>
          <a:xfrm>
            <a:off x="4502530" y="435856"/>
            <a:ext cx="15446376"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同じサイズにして複数のデータ一度に入力したい</a:t>
            </a:r>
          </a:p>
        </p:txBody>
      </p:sp>
      <p:sp>
        <p:nvSpPr>
          <p:cNvPr id="248" name="文字データ"/>
          <p:cNvSpPr txBox="1"/>
          <p:nvPr/>
        </p:nvSpPr>
        <p:spPr>
          <a:xfrm>
            <a:off x="1041322" y="7543800"/>
            <a:ext cx="2908301"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文字データ</a:t>
            </a:r>
          </a:p>
        </p:txBody>
      </p:sp>
      <p:sp>
        <p:nvSpPr>
          <p:cNvPr id="249" name="エンコード"/>
          <p:cNvSpPr txBox="1"/>
          <p:nvPr/>
        </p:nvSpPr>
        <p:spPr>
          <a:xfrm>
            <a:off x="6320085" y="7543800"/>
            <a:ext cx="2908301"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エンコード</a:t>
            </a:r>
          </a:p>
        </p:txBody>
      </p:sp>
      <p:sp>
        <p:nvSpPr>
          <p:cNvPr id="250" name="配列に置換"/>
          <p:cNvSpPr txBox="1"/>
          <p:nvPr/>
        </p:nvSpPr>
        <p:spPr>
          <a:xfrm>
            <a:off x="6833920" y="2416688"/>
            <a:ext cx="2463801"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配列に置換</a:t>
            </a:r>
          </a:p>
        </p:txBody>
      </p:sp>
      <p:sp>
        <p:nvSpPr>
          <p:cNvPr id="251" name="画像データ"/>
          <p:cNvSpPr txBox="1"/>
          <p:nvPr/>
        </p:nvSpPr>
        <p:spPr>
          <a:xfrm>
            <a:off x="1092122" y="2375413"/>
            <a:ext cx="2908301"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画像データ</a:t>
            </a:r>
          </a:p>
        </p:txBody>
      </p:sp>
      <p:sp>
        <p:nvSpPr>
          <p:cNvPr id="252" name="(60000, 28,28,1)"/>
          <p:cNvSpPr txBox="1"/>
          <p:nvPr/>
        </p:nvSpPr>
        <p:spPr>
          <a:xfrm>
            <a:off x="5643167" y="4246269"/>
            <a:ext cx="5185411"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(60000, </a:t>
            </a:r>
            <a:r>
              <a:rPr>
                <a:solidFill>
                  <a:schemeClr val="accent5">
                    <a:hueOff val="-82419"/>
                    <a:satOff val="-9513"/>
                    <a:lumOff val="-16343"/>
                  </a:schemeClr>
                </a:solidFill>
              </a:rPr>
              <a:t>28</a:t>
            </a:r>
            <a:r>
              <a:t>,</a:t>
            </a:r>
            <a:r>
              <a:rPr>
                <a:solidFill>
                  <a:schemeClr val="accent5">
                    <a:hueOff val="-82419"/>
                    <a:satOff val="-9513"/>
                    <a:lumOff val="-16343"/>
                  </a:schemeClr>
                </a:solidFill>
              </a:rPr>
              <a:t>28</a:t>
            </a:r>
            <a:r>
              <a:t>,1)</a:t>
            </a:r>
          </a:p>
        </p:txBody>
      </p:sp>
      <p:pic>
        <p:nvPicPr>
          <p:cNvPr id="253" name="スクリーンショット 2024-01-15 17.43.37.png" descr="スクリーンショット 2024-01-15 17.43.37.png"/>
          <p:cNvPicPr>
            <a:picLocks noChangeAspect="1"/>
          </p:cNvPicPr>
          <p:nvPr/>
        </p:nvPicPr>
        <p:blipFill>
          <a:blip r:embed="rId2"/>
          <a:stretch>
            <a:fillRect/>
          </a:stretch>
        </p:blipFill>
        <p:spPr>
          <a:xfrm>
            <a:off x="1274622" y="3375656"/>
            <a:ext cx="2543301" cy="2495314"/>
          </a:xfrm>
          <a:prstGeom prst="rect">
            <a:avLst/>
          </a:prstGeom>
          <a:ln w="12700">
            <a:miter lim="400000"/>
          </a:ln>
        </p:spPr>
      </p:pic>
      <p:sp>
        <p:nvSpPr>
          <p:cNvPr id="254" name="矢印"/>
          <p:cNvSpPr/>
          <p:nvPr/>
        </p:nvSpPr>
        <p:spPr>
          <a:xfrm>
            <a:off x="11353800" y="3988313"/>
            <a:ext cx="1270000" cy="1270001"/>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55" name="矢印"/>
          <p:cNvSpPr/>
          <p:nvPr/>
        </p:nvSpPr>
        <p:spPr>
          <a:xfrm>
            <a:off x="18621855" y="3988313"/>
            <a:ext cx="1270001" cy="1270001"/>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56" name="角丸四角形"/>
          <p:cNvSpPr/>
          <p:nvPr/>
        </p:nvSpPr>
        <p:spPr>
          <a:xfrm>
            <a:off x="13342342" y="3375656"/>
            <a:ext cx="4049316" cy="2495314"/>
          </a:xfrm>
          <a:prstGeom prst="roundRect">
            <a:avLst>
              <a:gd name="adj" fmla="val 15000"/>
            </a:avLst>
          </a:prstGeom>
          <a:solidFill>
            <a:schemeClr val="accent1">
              <a:hueOff val="114395"/>
              <a:lumOff val="-24975"/>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57" name="モデル"/>
          <p:cNvSpPr txBox="1"/>
          <p:nvPr/>
        </p:nvSpPr>
        <p:spPr>
          <a:xfrm>
            <a:off x="14616747" y="4334388"/>
            <a:ext cx="1500506"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700">
                <a:solidFill>
                  <a:srgbClr val="FFFFFF"/>
                </a:solidFill>
              </a:defRPr>
            </a:lvl1pPr>
          </a:lstStyle>
          <a:p>
            <a:r>
              <a:t>モデル</a:t>
            </a:r>
          </a:p>
        </p:txBody>
      </p:sp>
      <p:sp>
        <p:nvSpPr>
          <p:cNvPr id="258" name="確率で予測"/>
          <p:cNvSpPr txBox="1"/>
          <p:nvPr/>
        </p:nvSpPr>
        <p:spPr>
          <a:xfrm>
            <a:off x="20916310" y="4334388"/>
            <a:ext cx="2463801"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確率で予測</a:t>
            </a:r>
          </a:p>
        </p:txBody>
      </p:sp>
      <p:sp>
        <p:nvSpPr>
          <p:cNvPr id="259" name="[[~~~~~~~~]…"/>
          <p:cNvSpPr txBox="1"/>
          <p:nvPr/>
        </p:nvSpPr>
        <p:spPr>
          <a:xfrm>
            <a:off x="5922499" y="8719490"/>
            <a:ext cx="3703474" cy="3175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a:t>
            </a:r>
          </a:p>
          <a:p>
            <a:pPr algn="l">
              <a:defRPr sz="4400"/>
            </a:pPr>
            <a:r>
              <a:t> [~~~~~~~~]</a:t>
            </a:r>
          </a:p>
          <a:p>
            <a:pPr algn="l">
              <a:defRPr sz="4400"/>
            </a:pPr>
            <a:r>
              <a:t> …</a:t>
            </a:r>
          </a:p>
          <a:p>
            <a:pPr algn="l">
              <a:defRPr sz="4400"/>
            </a:pPr>
            <a:r>
              <a:t> [~~~~~~~~]]</a:t>
            </a:r>
          </a:p>
        </p:txBody>
      </p:sp>
      <p:sp>
        <p:nvSpPr>
          <p:cNvPr id="260" name="矢印"/>
          <p:cNvSpPr/>
          <p:nvPr/>
        </p:nvSpPr>
        <p:spPr>
          <a:xfrm>
            <a:off x="4095545" y="3988313"/>
            <a:ext cx="1270001" cy="1270001"/>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61" name="全て同じサイズ"/>
          <p:cNvSpPr txBox="1"/>
          <p:nvPr/>
        </p:nvSpPr>
        <p:spPr>
          <a:xfrm>
            <a:off x="5830620" y="5491889"/>
            <a:ext cx="4470401" cy="7302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900">
                <a:solidFill>
                  <a:schemeClr val="accent5">
                    <a:hueOff val="-82419"/>
                    <a:satOff val="-9513"/>
                    <a:lumOff val="-16343"/>
                  </a:schemeClr>
                </a:solidFill>
              </a:defRPr>
            </a:lvl1pPr>
          </a:lstStyle>
          <a:p>
            <a:r>
              <a:t>全て同じサイズ</a:t>
            </a:r>
          </a:p>
        </p:txBody>
      </p:sp>
      <p:sp>
        <p:nvSpPr>
          <p:cNvPr id="262" name="矢印"/>
          <p:cNvSpPr/>
          <p:nvPr/>
        </p:nvSpPr>
        <p:spPr>
          <a:xfrm>
            <a:off x="11268649" y="9525000"/>
            <a:ext cx="1270001" cy="1270000"/>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63" name="モデルに入力"/>
          <p:cNvSpPr txBox="1"/>
          <p:nvPr/>
        </p:nvSpPr>
        <p:spPr>
          <a:xfrm>
            <a:off x="13946616" y="2416688"/>
            <a:ext cx="2910206"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モデルに入力</a:t>
            </a:r>
          </a:p>
        </p:txBody>
      </p:sp>
      <p:sp>
        <p:nvSpPr>
          <p:cNvPr id="264" name="矢印"/>
          <p:cNvSpPr/>
          <p:nvPr/>
        </p:nvSpPr>
        <p:spPr>
          <a:xfrm>
            <a:off x="18621855" y="9525000"/>
            <a:ext cx="1270001" cy="1270000"/>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65" name="確率で予測"/>
          <p:cNvSpPr txBox="1"/>
          <p:nvPr/>
        </p:nvSpPr>
        <p:spPr>
          <a:xfrm>
            <a:off x="20916310" y="9871075"/>
            <a:ext cx="2463801"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確率で予測</a:t>
            </a:r>
          </a:p>
        </p:txBody>
      </p:sp>
      <p:sp>
        <p:nvSpPr>
          <p:cNvPr id="266" name="矢印"/>
          <p:cNvSpPr/>
          <p:nvPr/>
        </p:nvSpPr>
        <p:spPr>
          <a:xfrm>
            <a:off x="4466161" y="9577412"/>
            <a:ext cx="1270001" cy="1270001"/>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67" name="線"/>
          <p:cNvSpPr/>
          <p:nvPr/>
        </p:nvSpPr>
        <p:spPr>
          <a:xfrm>
            <a:off x="558800" y="6756400"/>
            <a:ext cx="23333837" cy="0"/>
          </a:xfrm>
          <a:prstGeom prst="line">
            <a:avLst/>
          </a:prstGeom>
          <a:ln w="25400">
            <a:solidFill>
              <a:srgbClr val="000000"/>
            </a:solidFill>
            <a:custDash>
              <a:ds d="600000" sp="600000"/>
            </a:custDash>
            <a:miter lim="400000"/>
          </a:ln>
        </p:spPr>
        <p:txBody>
          <a:bodyPr lIns="50800" tIns="50800" rIns="50800" bIns="50800" anchor="ctr"/>
          <a:lstStyle/>
          <a:p>
            <a:endParaRPr/>
          </a:p>
        </p:txBody>
      </p:sp>
      <p:sp>
        <p:nvSpPr>
          <p:cNvPr id="268" name="私は〜〜〜。…"/>
          <p:cNvSpPr txBox="1"/>
          <p:nvPr/>
        </p:nvSpPr>
        <p:spPr>
          <a:xfrm>
            <a:off x="711122" y="9068740"/>
            <a:ext cx="3568701" cy="2476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400"/>
            </a:pPr>
            <a:r>
              <a:t>私は〜〜〜。</a:t>
            </a:r>
          </a:p>
          <a:p>
            <a:pPr algn="l">
              <a:defRPr sz="3400"/>
            </a:pPr>
            <a:r>
              <a:t>あなたは〜〜〜。</a:t>
            </a:r>
          </a:p>
          <a:p>
            <a:pPr algn="l">
              <a:defRPr sz="3400"/>
            </a:pPr>
            <a:r>
              <a:t>…</a:t>
            </a:r>
          </a:p>
          <a:p>
            <a:pPr algn="l">
              <a:defRPr sz="3400"/>
            </a:pPr>
            <a:r>
              <a:t>彼は〜〜〜。</a:t>
            </a:r>
          </a:p>
        </p:txBody>
      </p:sp>
      <p:sp>
        <p:nvSpPr>
          <p:cNvPr id="269" name="角丸四角形"/>
          <p:cNvSpPr/>
          <p:nvPr/>
        </p:nvSpPr>
        <p:spPr>
          <a:xfrm>
            <a:off x="13342342" y="8963288"/>
            <a:ext cx="4049316" cy="2495315"/>
          </a:xfrm>
          <a:prstGeom prst="roundRect">
            <a:avLst>
              <a:gd name="adj" fmla="val 15000"/>
            </a:avLst>
          </a:prstGeom>
          <a:solidFill>
            <a:schemeClr val="accent1">
              <a:hueOff val="114395"/>
              <a:lumOff val="-24975"/>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70" name="モデル"/>
          <p:cNvSpPr txBox="1"/>
          <p:nvPr/>
        </p:nvSpPr>
        <p:spPr>
          <a:xfrm>
            <a:off x="14616747" y="9922020"/>
            <a:ext cx="1500506" cy="577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700">
                <a:solidFill>
                  <a:srgbClr val="FFFFFF"/>
                </a:solidFill>
              </a:defRPr>
            </a:lvl1pPr>
          </a:lstStyle>
          <a:p>
            <a:r>
              <a:t>モデル</a:t>
            </a:r>
          </a:p>
        </p:txBody>
      </p:sp>
      <p:sp>
        <p:nvSpPr>
          <p:cNvPr id="271" name="モデルに入力"/>
          <p:cNvSpPr txBox="1"/>
          <p:nvPr/>
        </p:nvSpPr>
        <p:spPr>
          <a:xfrm>
            <a:off x="13946616" y="8004320"/>
            <a:ext cx="2910206"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モデルに入力</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74" name="encode → batch_encode_plusに変更"/>
          <p:cNvSpPr txBox="1"/>
          <p:nvPr/>
        </p:nvSpPr>
        <p:spPr>
          <a:xfrm>
            <a:off x="5571585" y="435856"/>
            <a:ext cx="13308267"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encode → batch_encode_plusに変更</a:t>
            </a:r>
          </a:p>
        </p:txBody>
      </p:sp>
      <p:pic>
        <p:nvPicPr>
          <p:cNvPr id="275" name="スクリーンショット 2024-01-15 18.30.05.png" descr="スクリーンショット 2024-01-15 18.30.05.png"/>
          <p:cNvPicPr>
            <a:picLocks noChangeAspect="1"/>
          </p:cNvPicPr>
          <p:nvPr/>
        </p:nvPicPr>
        <p:blipFill>
          <a:blip r:embed="rId2"/>
          <a:srcRect t="55010"/>
          <a:stretch>
            <a:fillRect/>
          </a:stretch>
        </p:blipFill>
        <p:spPr>
          <a:xfrm>
            <a:off x="558800" y="4094303"/>
            <a:ext cx="22303227" cy="1251233"/>
          </a:xfrm>
          <a:prstGeom prst="rect">
            <a:avLst/>
          </a:prstGeom>
          <a:ln w="12700">
            <a:miter lim="400000"/>
          </a:ln>
        </p:spPr>
      </p:pic>
      <p:sp>
        <p:nvSpPr>
          <p:cNvPr id="276" name="input_idsはエンコードされた結果…"/>
          <p:cNvSpPr txBox="1"/>
          <p:nvPr/>
        </p:nvSpPr>
        <p:spPr>
          <a:xfrm>
            <a:off x="1283855" y="10175875"/>
            <a:ext cx="21883727" cy="2203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100"/>
            </a:pPr>
            <a:r>
              <a:t>input_idsはエンコードされた結果</a:t>
            </a:r>
          </a:p>
          <a:p>
            <a:pPr algn="l">
              <a:defRPr sz="4100"/>
            </a:pPr>
            <a:r>
              <a:t>token_type_idsは文ごとにIDを振りたい時に用いる(デフォルトは0) → 今回は使わない </a:t>
            </a:r>
          </a:p>
          <a:p>
            <a:pPr algn="l">
              <a:defRPr sz="4100"/>
            </a:pPr>
            <a:r>
              <a:t>attention_maskはbertモデルに単語(トークン)と認識させるかどうか(トークンであれば1)</a:t>
            </a:r>
          </a:p>
        </p:txBody>
      </p:sp>
      <p:sp>
        <p:nvSpPr>
          <p:cNvPr id="277" name="{‘input_ids’ : [[1文目の結果],[2文目の結果],...,],…"/>
          <p:cNvSpPr txBox="1"/>
          <p:nvPr/>
        </p:nvSpPr>
        <p:spPr>
          <a:xfrm>
            <a:off x="3230626" y="5640346"/>
            <a:ext cx="19038875" cy="331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600"/>
            </a:pPr>
            <a:r>
              <a:t>{‘input_ids’ : [[1文目の結果],[2文目の結果],...,],</a:t>
            </a:r>
          </a:p>
          <a:p>
            <a:pPr algn="l">
              <a:defRPr sz="4600"/>
            </a:pPr>
            <a:r>
              <a:t>’token_type_ids’ : [[1文目の結果],[2文目の結果],...,],</a:t>
            </a:r>
          </a:p>
          <a:p>
            <a:pPr algn="l">
              <a:defRPr sz="4600"/>
            </a:pPr>
            <a:r>
              <a:t> ‘attention_mask’ : [[1文目の結果],[2文目の結果],...,]}</a:t>
            </a:r>
          </a:p>
          <a:p>
            <a:pPr algn="l">
              <a:defRPr sz="4600"/>
            </a:pPr>
            <a:r>
              <a:t>というそれぞれの文に対し3つずつデータが返ってくる(辞書型に似た形)</a:t>
            </a:r>
          </a:p>
        </p:txBody>
      </p:sp>
      <p:pic>
        <p:nvPicPr>
          <p:cNvPr id="278" name="スクリーンショット 2024-01-15 18.30.05.png" descr="スクリーンショット 2024-01-15 18.30.05.png"/>
          <p:cNvPicPr>
            <a:picLocks noChangeAspect="1"/>
          </p:cNvPicPr>
          <p:nvPr/>
        </p:nvPicPr>
        <p:blipFill>
          <a:blip r:embed="rId2"/>
          <a:srcRect r="44812" b="50926"/>
          <a:stretch>
            <a:fillRect/>
          </a:stretch>
        </p:blipFill>
        <p:spPr>
          <a:xfrm>
            <a:off x="609600" y="1899419"/>
            <a:ext cx="17175321" cy="1904481"/>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81" name="batch_encode_plusの結果を整理"/>
          <p:cNvSpPr txBox="1"/>
          <p:nvPr/>
        </p:nvSpPr>
        <p:spPr>
          <a:xfrm>
            <a:off x="6484873" y="435856"/>
            <a:ext cx="11481690"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batch_encode_plusの結果を整理</a:t>
            </a:r>
          </a:p>
        </p:txBody>
      </p:sp>
      <p:pic>
        <p:nvPicPr>
          <p:cNvPr id="282" name="スクリーンショット 2024-01-15 18.30.05.png" descr="スクリーンショット 2024-01-15 18.30.05.png"/>
          <p:cNvPicPr>
            <a:picLocks noChangeAspect="1"/>
          </p:cNvPicPr>
          <p:nvPr/>
        </p:nvPicPr>
        <p:blipFill>
          <a:blip r:embed="rId2"/>
          <a:srcRect t="55010"/>
          <a:stretch>
            <a:fillRect/>
          </a:stretch>
        </p:blipFill>
        <p:spPr>
          <a:xfrm>
            <a:off x="558800" y="4094303"/>
            <a:ext cx="22303227" cy="1251233"/>
          </a:xfrm>
          <a:prstGeom prst="rect">
            <a:avLst/>
          </a:prstGeom>
          <a:ln w="12700">
            <a:miter lim="400000"/>
          </a:ln>
        </p:spPr>
      </p:pic>
      <p:pic>
        <p:nvPicPr>
          <p:cNvPr id="283" name="スクリーンショット 2024-01-15 18.30.05.png" descr="スクリーンショット 2024-01-15 18.30.05.png"/>
          <p:cNvPicPr>
            <a:picLocks noChangeAspect="1"/>
          </p:cNvPicPr>
          <p:nvPr/>
        </p:nvPicPr>
        <p:blipFill>
          <a:blip r:embed="rId2"/>
          <a:srcRect r="44812" b="50926"/>
          <a:stretch>
            <a:fillRect/>
          </a:stretch>
        </p:blipFill>
        <p:spPr>
          <a:xfrm>
            <a:off x="609600" y="1899419"/>
            <a:ext cx="17175321" cy="1904481"/>
          </a:xfrm>
          <a:prstGeom prst="rect">
            <a:avLst/>
          </a:prstGeom>
          <a:ln w="12700">
            <a:miter lim="400000"/>
          </a:ln>
        </p:spPr>
      </p:pic>
      <p:pic>
        <p:nvPicPr>
          <p:cNvPr id="284" name="スクリーンショット 2024-01-15 18.39.15.png" descr="スクリーンショット 2024-01-15 18.39.15.png"/>
          <p:cNvPicPr>
            <a:picLocks noChangeAspect="1"/>
          </p:cNvPicPr>
          <p:nvPr/>
        </p:nvPicPr>
        <p:blipFill>
          <a:blip r:embed="rId3"/>
          <a:stretch>
            <a:fillRect/>
          </a:stretch>
        </p:blipFill>
        <p:spPr>
          <a:xfrm>
            <a:off x="751383" y="5635930"/>
            <a:ext cx="20365453" cy="7769585"/>
          </a:xfrm>
          <a:prstGeom prst="rect">
            <a:avLst/>
          </a:prstGeom>
          <a:ln w="12700">
            <a:miter lim="400000"/>
          </a:ln>
        </p:spPr>
      </p:pic>
      <p:sp>
        <p:nvSpPr>
          <p:cNvPr id="285" name="1文目は10トークン、2文目は16トークン"/>
          <p:cNvSpPr txBox="1"/>
          <p:nvPr/>
        </p:nvSpPr>
        <p:spPr>
          <a:xfrm>
            <a:off x="13562942" y="7010046"/>
            <a:ext cx="9137320" cy="577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700"/>
            </a:lvl1pPr>
          </a:lstStyle>
          <a:p>
            <a:r>
              <a:t>1文目は10トークン、2文目は16トークン</a:t>
            </a:r>
          </a:p>
        </p:txBody>
      </p:sp>
      <p:sp>
        <p:nvSpPr>
          <p:cNvPr id="286" name="attention maskは全て1になっている(後述)"/>
          <p:cNvSpPr txBox="1"/>
          <p:nvPr/>
        </p:nvSpPr>
        <p:spPr>
          <a:xfrm>
            <a:off x="13583716" y="7830814"/>
            <a:ext cx="9764168" cy="577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700"/>
            </a:lvl1pPr>
          </a:lstStyle>
          <a:p>
            <a:r>
              <a:t>attention maskは全て1になっている(後述)</a:t>
            </a:r>
          </a:p>
        </p:txBody>
      </p:sp>
      <p:sp>
        <p:nvSpPr>
          <p:cNvPr id="287" name="辞書型は辞書名[key(:の前)]でvalue(:の後ろ)を取り出せる"/>
          <p:cNvSpPr txBox="1"/>
          <p:nvPr/>
        </p:nvSpPr>
        <p:spPr>
          <a:xfrm>
            <a:off x="11353501" y="5888923"/>
            <a:ext cx="12674259" cy="577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700"/>
            </a:lvl1pPr>
          </a:lstStyle>
          <a:p>
            <a:r>
              <a:t>辞書型は辞書名[key(:の前)]でvalue(:の後ろ)を取り出せる</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124" name="Huggingface Transformersの推論方法"/>
          <p:cNvSpPr txBox="1"/>
          <p:nvPr/>
        </p:nvSpPr>
        <p:spPr>
          <a:xfrm>
            <a:off x="5507798" y="403219"/>
            <a:ext cx="13809790"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Huggingface Transformersの推論方法</a:t>
            </a:r>
          </a:p>
        </p:txBody>
      </p:sp>
      <p:sp>
        <p:nvSpPr>
          <p:cNvPr id="125" name="Huggingface Transformersは、「パイプライン(pipeline)」と…"/>
          <p:cNvSpPr txBox="1"/>
          <p:nvPr/>
        </p:nvSpPr>
        <p:spPr>
          <a:xfrm>
            <a:off x="2065494" y="3050085"/>
            <a:ext cx="18765013" cy="1625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Huggingface Transformersは、「パイプライン(pipeline)」と</a:t>
            </a:r>
          </a:p>
          <a:p>
            <a:pPr algn="l">
              <a:defRPr sz="4800"/>
            </a:pPr>
            <a:r>
              <a:t>「トークナイザー+モデル」の2つ方法で推論できる</a:t>
            </a:r>
          </a:p>
        </p:txBody>
      </p:sp>
      <p:sp>
        <p:nvSpPr>
          <p:cNvPr id="126" name="パイプライン"/>
          <p:cNvSpPr txBox="1"/>
          <p:nvPr/>
        </p:nvSpPr>
        <p:spPr>
          <a:xfrm>
            <a:off x="1276955" y="5852067"/>
            <a:ext cx="377190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800"/>
            </a:lvl1pPr>
          </a:lstStyle>
          <a:p>
            <a:r>
              <a:t>パイプライン</a:t>
            </a:r>
          </a:p>
        </p:txBody>
      </p:sp>
      <p:sp>
        <p:nvSpPr>
          <p:cNvPr id="127" name="pipeline() の1行のみで推論を行う最もシンプルな方法"/>
          <p:cNvSpPr txBox="1"/>
          <p:nvPr/>
        </p:nvSpPr>
        <p:spPr>
          <a:xfrm>
            <a:off x="5736419" y="5852067"/>
            <a:ext cx="15343938"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800"/>
            </a:lvl1pPr>
          </a:lstStyle>
          <a:p>
            <a:r>
              <a:t>pipeline() の1行のみで推論を行う最もシンプルな方法</a:t>
            </a:r>
          </a:p>
        </p:txBody>
      </p:sp>
      <p:sp>
        <p:nvSpPr>
          <p:cNvPr id="128" name="(結果) = pipeline( (タスク), (入力テキスト) )"/>
          <p:cNvSpPr txBox="1"/>
          <p:nvPr/>
        </p:nvSpPr>
        <p:spPr>
          <a:xfrm>
            <a:off x="5736419" y="6965632"/>
            <a:ext cx="12969648" cy="774700"/>
          </a:xfrm>
          <a:prstGeom prst="rect">
            <a:avLst/>
          </a:prstGeom>
          <a:ln w="635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800"/>
            </a:lvl1pPr>
          </a:lstStyle>
          <a:p>
            <a:r>
              <a:t>(結果) = pipeline( (タスク), (入力テキスト) )</a:t>
            </a:r>
          </a:p>
        </p:txBody>
      </p:sp>
      <p:sp>
        <p:nvSpPr>
          <p:cNvPr id="129" name="トークナイザー+モデル"/>
          <p:cNvSpPr txBox="1"/>
          <p:nvPr/>
        </p:nvSpPr>
        <p:spPr>
          <a:xfrm>
            <a:off x="330096" y="8793318"/>
            <a:ext cx="6597397" cy="711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800">
                <a:solidFill>
                  <a:schemeClr val="accent5">
                    <a:hueOff val="-82419"/>
                    <a:satOff val="-9513"/>
                    <a:lumOff val="-16343"/>
                  </a:schemeClr>
                </a:solidFill>
              </a:defRPr>
            </a:lvl1pPr>
          </a:lstStyle>
          <a:p>
            <a:r>
              <a:t>トークナイザー+モデル</a:t>
            </a:r>
          </a:p>
        </p:txBody>
      </p:sp>
      <p:sp>
        <p:nvSpPr>
          <p:cNvPr id="130" name="トークナイザー：テキストをモデルの入力データに変換…"/>
          <p:cNvSpPr txBox="1"/>
          <p:nvPr/>
        </p:nvSpPr>
        <p:spPr>
          <a:xfrm>
            <a:off x="7492722" y="8798988"/>
            <a:ext cx="16739717" cy="162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4800">
                <a:solidFill>
                  <a:schemeClr val="accent5">
                    <a:hueOff val="-82419"/>
                    <a:satOff val="-9513"/>
                    <a:lumOff val="-16343"/>
                  </a:schemeClr>
                </a:solidFill>
              </a:defRPr>
            </a:pPr>
            <a:r>
              <a:t>トークナイザー：テキストをモデルの入力データに変換</a:t>
            </a:r>
          </a:p>
          <a:p>
            <a:pPr algn="l">
              <a:defRPr sz="4800">
                <a:solidFill>
                  <a:schemeClr val="accent5">
                    <a:hueOff val="-82419"/>
                    <a:satOff val="-9513"/>
                    <a:lumOff val="-16343"/>
                  </a:schemeClr>
                </a:solidFill>
              </a:defRPr>
            </a:pPr>
            <a:r>
              <a:t>モデル：カスタムして推論</a:t>
            </a:r>
          </a:p>
        </p:txBody>
      </p:sp>
      <p:sp>
        <p:nvSpPr>
          <p:cNvPr id="131" name="(モデルへの入力データ) = tokenizer.encode( (入力テキスト) )…"/>
          <p:cNvSpPr txBox="1"/>
          <p:nvPr/>
        </p:nvSpPr>
        <p:spPr>
          <a:xfrm>
            <a:off x="3662761" y="10986925"/>
            <a:ext cx="18148199" cy="1689101"/>
          </a:xfrm>
          <a:prstGeom prst="rect">
            <a:avLst/>
          </a:prstGeom>
          <a:ln w="635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solidFill>
                  <a:schemeClr val="accent5">
                    <a:hueOff val="-82419"/>
                    <a:satOff val="-9513"/>
                    <a:lumOff val="-16343"/>
                  </a:schemeClr>
                </a:solidFill>
              </a:defRPr>
            </a:pPr>
            <a:r>
              <a:t>(モデルへの入力データ) = tokenizer.encode( (入力テキスト) )</a:t>
            </a:r>
          </a:p>
          <a:p>
            <a:pPr algn="l">
              <a:defRPr sz="4800">
                <a:solidFill>
                  <a:schemeClr val="accent5">
                    <a:hueOff val="-82419"/>
                    <a:satOff val="-9513"/>
                    <a:lumOff val="-16343"/>
                  </a:schemeClr>
                </a:solidFill>
              </a:defRPr>
            </a:pPr>
            <a:r>
              <a:t>(結果) = model(モデルへの入力データ)</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90" name="batch_encode_plusに引数(オプション)を追加"/>
          <p:cNvSpPr txBox="1"/>
          <p:nvPr/>
        </p:nvSpPr>
        <p:spPr>
          <a:xfrm>
            <a:off x="4455032" y="435856"/>
            <a:ext cx="15541372"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batch_encode_plusに引数(オプション)を追加</a:t>
            </a:r>
          </a:p>
        </p:txBody>
      </p:sp>
      <p:sp>
        <p:nvSpPr>
          <p:cNvPr id="291" name="max_length : トークンの最大長."/>
          <p:cNvSpPr txBox="1"/>
          <p:nvPr/>
        </p:nvSpPr>
        <p:spPr>
          <a:xfrm>
            <a:off x="1013180" y="1936389"/>
            <a:ext cx="8692440"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400"/>
            </a:lvl1pPr>
          </a:lstStyle>
          <a:p>
            <a:r>
              <a:t>max_length : トークンの最大長.</a:t>
            </a:r>
          </a:p>
        </p:txBody>
      </p:sp>
      <p:sp>
        <p:nvSpPr>
          <p:cNvPr id="292" name="paddingを’max_length’にすると設定した長さで0で埋める"/>
          <p:cNvSpPr txBox="1"/>
          <p:nvPr/>
        </p:nvSpPr>
        <p:spPr>
          <a:xfrm>
            <a:off x="1017803" y="2820569"/>
            <a:ext cx="15642794"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400"/>
            </a:lvl1pPr>
          </a:lstStyle>
          <a:p>
            <a:r>
              <a:t>paddingを’max_length’にすると設定した長さで0で埋める</a:t>
            </a:r>
          </a:p>
        </p:txBody>
      </p:sp>
      <p:pic>
        <p:nvPicPr>
          <p:cNvPr id="293" name="スクリーンショット 2024-01-15 18.50.14.png" descr="スクリーンショット 2024-01-15 18.50.14.png"/>
          <p:cNvPicPr>
            <a:picLocks noChangeAspect="1"/>
          </p:cNvPicPr>
          <p:nvPr/>
        </p:nvPicPr>
        <p:blipFill>
          <a:blip r:embed="rId2"/>
          <a:stretch>
            <a:fillRect/>
          </a:stretch>
        </p:blipFill>
        <p:spPr>
          <a:xfrm>
            <a:off x="842664" y="3704750"/>
            <a:ext cx="21791546" cy="9758975"/>
          </a:xfrm>
          <a:prstGeom prst="rect">
            <a:avLst/>
          </a:prstGeom>
          <a:ln w="12700">
            <a:miter lim="400000"/>
          </a:ln>
        </p:spPr>
      </p:pic>
      <p:sp>
        <p:nvSpPr>
          <p:cNvPr id="294" name="四角形"/>
          <p:cNvSpPr/>
          <p:nvPr/>
        </p:nvSpPr>
        <p:spPr>
          <a:xfrm>
            <a:off x="9650724" y="4321838"/>
            <a:ext cx="5006352" cy="996231"/>
          </a:xfrm>
          <a:prstGeom prst="rect">
            <a:avLst/>
          </a:prstGeom>
          <a:ln w="50800">
            <a:solidFill>
              <a:schemeClr val="accent5">
                <a:hueOff val="-82419"/>
                <a:satOff val="-9513"/>
                <a:lumOff val="-16343"/>
              </a:schemeClr>
            </a:solidFill>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297" name="batch_encode_plusに引数(オプション)を追加"/>
          <p:cNvSpPr txBox="1"/>
          <p:nvPr/>
        </p:nvSpPr>
        <p:spPr>
          <a:xfrm>
            <a:off x="4455032" y="435856"/>
            <a:ext cx="15541372"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batch_encode_plusに引数(オプション)を追加</a:t>
            </a:r>
          </a:p>
        </p:txBody>
      </p:sp>
      <p:sp>
        <p:nvSpPr>
          <p:cNvPr id="298" name="truncation : 余剰部分をmax_lengthに揃えてカット"/>
          <p:cNvSpPr txBox="1"/>
          <p:nvPr/>
        </p:nvSpPr>
        <p:spPr>
          <a:xfrm>
            <a:off x="898397" y="1936389"/>
            <a:ext cx="13849605"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400"/>
            </a:lvl1pPr>
          </a:lstStyle>
          <a:p>
            <a:r>
              <a:t>truncation : 余剰部分をmax_lengthに揃えてカット</a:t>
            </a:r>
          </a:p>
        </p:txBody>
      </p:sp>
      <p:pic>
        <p:nvPicPr>
          <p:cNvPr id="299" name="スクリーンショット 2024-01-15 18.53.08.png" descr="スクリーンショット 2024-01-15 18.53.08.png"/>
          <p:cNvPicPr>
            <a:picLocks noChangeAspect="1"/>
          </p:cNvPicPr>
          <p:nvPr/>
        </p:nvPicPr>
        <p:blipFill>
          <a:blip r:embed="rId2"/>
          <a:stretch>
            <a:fillRect/>
          </a:stretch>
        </p:blipFill>
        <p:spPr>
          <a:xfrm>
            <a:off x="1136550" y="2924039"/>
            <a:ext cx="20580756" cy="10133406"/>
          </a:xfrm>
          <a:prstGeom prst="rect">
            <a:avLst/>
          </a:prstGeom>
          <a:ln w="12700">
            <a:miter lim="400000"/>
          </a:ln>
        </p:spPr>
      </p:pic>
      <p:sp>
        <p:nvSpPr>
          <p:cNvPr id="300" name="四角形"/>
          <p:cNvSpPr/>
          <p:nvPr/>
        </p:nvSpPr>
        <p:spPr>
          <a:xfrm>
            <a:off x="9928329" y="4494228"/>
            <a:ext cx="3664259" cy="516560"/>
          </a:xfrm>
          <a:prstGeom prst="rect">
            <a:avLst/>
          </a:prstGeom>
          <a:ln w="50800">
            <a:solidFill>
              <a:schemeClr val="accent5">
                <a:hueOff val="-82419"/>
                <a:satOff val="-9513"/>
                <a:lumOff val="-16343"/>
              </a:schemeClr>
            </a:solidFill>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03" name="batch_encode_plusに引数(オプション)を追加"/>
          <p:cNvSpPr txBox="1"/>
          <p:nvPr/>
        </p:nvSpPr>
        <p:spPr>
          <a:xfrm>
            <a:off x="4455032" y="435856"/>
            <a:ext cx="15541372"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batch_encode_plusに引数(オプション)を追加</a:t>
            </a:r>
          </a:p>
        </p:txBody>
      </p:sp>
      <p:sp>
        <p:nvSpPr>
          <p:cNvPr id="304" name="return_token_type_ids = False → toke_type_idsを出力しない…"/>
          <p:cNvSpPr txBox="1"/>
          <p:nvPr/>
        </p:nvSpPr>
        <p:spPr>
          <a:xfrm>
            <a:off x="769569" y="2215789"/>
            <a:ext cx="17510862" cy="2336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return_token_type_ids = False → toke_type_idsを出力しない</a:t>
            </a:r>
          </a:p>
          <a:p>
            <a:pPr algn="l">
              <a:defRPr sz="4400"/>
            </a:pPr>
            <a:r>
              <a:t>return_tensors : 出力する配列データの型の指定 </a:t>
            </a:r>
          </a:p>
          <a:p>
            <a:pPr algn="l">
              <a:defRPr sz="4400"/>
            </a:pPr>
            <a:r>
              <a:t>                           (np : numpy, tf : tensorflow, pt : pytorch)</a:t>
            </a:r>
          </a:p>
        </p:txBody>
      </p:sp>
      <p:pic>
        <p:nvPicPr>
          <p:cNvPr id="305" name="スクリーンショット 2024-01-15 18.54.44.png" descr="スクリーンショット 2024-01-15 18.54.44.png"/>
          <p:cNvPicPr>
            <a:picLocks noChangeAspect="1"/>
          </p:cNvPicPr>
          <p:nvPr/>
        </p:nvPicPr>
        <p:blipFill>
          <a:blip r:embed="rId2"/>
          <a:stretch>
            <a:fillRect/>
          </a:stretch>
        </p:blipFill>
        <p:spPr>
          <a:xfrm>
            <a:off x="744052" y="5526071"/>
            <a:ext cx="22895896" cy="5933630"/>
          </a:xfrm>
          <a:prstGeom prst="rect">
            <a:avLst/>
          </a:prstGeom>
          <a:ln w="12700">
            <a:miter lim="400000"/>
          </a:ln>
        </p:spPr>
      </p:pic>
      <p:sp>
        <p:nvSpPr>
          <p:cNvPr id="306" name="四角形"/>
          <p:cNvSpPr/>
          <p:nvPr/>
        </p:nvSpPr>
        <p:spPr>
          <a:xfrm>
            <a:off x="8592391" y="7375884"/>
            <a:ext cx="5659197" cy="996231"/>
          </a:xfrm>
          <a:prstGeom prst="rect">
            <a:avLst/>
          </a:prstGeom>
          <a:ln w="50800">
            <a:solidFill>
              <a:schemeClr val="accent5">
                <a:hueOff val="-82419"/>
                <a:satOff val="-9513"/>
                <a:lumOff val="-16343"/>
              </a:schemeClr>
            </a:solidFill>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09" name="ここからのイメージ(fine-tuning)"/>
          <p:cNvSpPr txBox="1"/>
          <p:nvPr/>
        </p:nvSpPr>
        <p:spPr>
          <a:xfrm>
            <a:off x="6728649" y="435856"/>
            <a:ext cx="10994137"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ここからのイメージ(fine-tuning)</a:t>
            </a:r>
          </a:p>
        </p:txBody>
      </p:sp>
      <p:sp>
        <p:nvSpPr>
          <p:cNvPr id="310" name="文字データ"/>
          <p:cNvSpPr txBox="1"/>
          <p:nvPr/>
        </p:nvSpPr>
        <p:spPr>
          <a:xfrm>
            <a:off x="1041322" y="7543800"/>
            <a:ext cx="2908301"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文字データ</a:t>
            </a:r>
          </a:p>
        </p:txBody>
      </p:sp>
      <p:sp>
        <p:nvSpPr>
          <p:cNvPr id="311" name="エンコード"/>
          <p:cNvSpPr txBox="1"/>
          <p:nvPr/>
        </p:nvSpPr>
        <p:spPr>
          <a:xfrm>
            <a:off x="6320085" y="7543800"/>
            <a:ext cx="2908301"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エンコード</a:t>
            </a:r>
          </a:p>
        </p:txBody>
      </p:sp>
      <p:sp>
        <p:nvSpPr>
          <p:cNvPr id="312" name="配列に置換"/>
          <p:cNvSpPr txBox="1"/>
          <p:nvPr/>
        </p:nvSpPr>
        <p:spPr>
          <a:xfrm>
            <a:off x="6833920" y="2416688"/>
            <a:ext cx="2463801"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配列に置換</a:t>
            </a:r>
          </a:p>
        </p:txBody>
      </p:sp>
      <p:sp>
        <p:nvSpPr>
          <p:cNvPr id="313" name="画像データ"/>
          <p:cNvSpPr txBox="1"/>
          <p:nvPr/>
        </p:nvSpPr>
        <p:spPr>
          <a:xfrm>
            <a:off x="1092122" y="2375413"/>
            <a:ext cx="2908301"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画像データ</a:t>
            </a:r>
          </a:p>
        </p:txBody>
      </p:sp>
      <p:sp>
        <p:nvSpPr>
          <p:cNvPr id="314" name="(60000, 28,28,1)"/>
          <p:cNvSpPr txBox="1"/>
          <p:nvPr/>
        </p:nvSpPr>
        <p:spPr>
          <a:xfrm>
            <a:off x="5643167" y="4246269"/>
            <a:ext cx="5185411" cy="660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(60000, 28,28,1)</a:t>
            </a:r>
          </a:p>
        </p:txBody>
      </p:sp>
      <p:pic>
        <p:nvPicPr>
          <p:cNvPr id="315" name="スクリーンショット 2024-01-15 17.43.37.png" descr="スクリーンショット 2024-01-15 17.43.37.png"/>
          <p:cNvPicPr>
            <a:picLocks noChangeAspect="1"/>
          </p:cNvPicPr>
          <p:nvPr/>
        </p:nvPicPr>
        <p:blipFill>
          <a:blip r:embed="rId2"/>
          <a:stretch>
            <a:fillRect/>
          </a:stretch>
        </p:blipFill>
        <p:spPr>
          <a:xfrm>
            <a:off x="1274622" y="3375656"/>
            <a:ext cx="2543301" cy="2495314"/>
          </a:xfrm>
          <a:prstGeom prst="rect">
            <a:avLst/>
          </a:prstGeom>
          <a:ln w="12700">
            <a:miter lim="400000"/>
          </a:ln>
        </p:spPr>
      </p:pic>
      <p:sp>
        <p:nvSpPr>
          <p:cNvPr id="316" name="矢印"/>
          <p:cNvSpPr/>
          <p:nvPr/>
        </p:nvSpPr>
        <p:spPr>
          <a:xfrm>
            <a:off x="11353800" y="3988313"/>
            <a:ext cx="1270000" cy="1270001"/>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17" name="矢印"/>
          <p:cNvSpPr/>
          <p:nvPr/>
        </p:nvSpPr>
        <p:spPr>
          <a:xfrm>
            <a:off x="18110200" y="3988313"/>
            <a:ext cx="1270000" cy="1270001"/>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18" name="角丸四角形"/>
          <p:cNvSpPr/>
          <p:nvPr/>
        </p:nvSpPr>
        <p:spPr>
          <a:xfrm>
            <a:off x="13342342" y="3375656"/>
            <a:ext cx="4049316" cy="2495314"/>
          </a:xfrm>
          <a:prstGeom prst="roundRect">
            <a:avLst>
              <a:gd name="adj" fmla="val 15000"/>
            </a:avLst>
          </a:prstGeom>
          <a:solidFill>
            <a:schemeClr val="accent1">
              <a:hueOff val="114395"/>
              <a:lumOff val="-24975"/>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19" name="Model…"/>
          <p:cNvSpPr txBox="1"/>
          <p:nvPr/>
        </p:nvSpPr>
        <p:spPr>
          <a:xfrm>
            <a:off x="13954658" y="3978788"/>
            <a:ext cx="2824684" cy="12890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700">
                <a:solidFill>
                  <a:srgbClr val="FFFFFF"/>
                </a:solidFill>
              </a:defRPr>
            </a:pPr>
            <a:r>
              <a:t>Model</a:t>
            </a:r>
          </a:p>
          <a:p>
            <a:pPr>
              <a:defRPr sz="3700">
                <a:solidFill>
                  <a:srgbClr val="FFFFFF"/>
                </a:solidFill>
              </a:defRPr>
            </a:pPr>
            <a:r>
              <a:t>(MLP,CNN)</a:t>
            </a:r>
          </a:p>
        </p:txBody>
      </p:sp>
      <p:sp>
        <p:nvSpPr>
          <p:cNvPr id="320" name="sigmoid…"/>
          <p:cNvSpPr txBox="1"/>
          <p:nvPr/>
        </p:nvSpPr>
        <p:spPr>
          <a:xfrm>
            <a:off x="17646046" y="2073788"/>
            <a:ext cx="2198308" cy="20002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700"/>
            </a:pPr>
            <a:r>
              <a:t>sigmoid</a:t>
            </a:r>
          </a:p>
          <a:p>
            <a:pPr>
              <a:defRPr sz="3700"/>
            </a:pPr>
            <a:r>
              <a:t>or</a:t>
            </a:r>
          </a:p>
          <a:p>
            <a:pPr>
              <a:defRPr sz="3700"/>
            </a:pPr>
            <a:r>
              <a:t>softmax</a:t>
            </a:r>
          </a:p>
        </p:txBody>
      </p:sp>
      <p:sp>
        <p:nvSpPr>
          <p:cNvPr id="321" name="確率で予測"/>
          <p:cNvSpPr txBox="1"/>
          <p:nvPr/>
        </p:nvSpPr>
        <p:spPr>
          <a:xfrm>
            <a:off x="20098742" y="4334388"/>
            <a:ext cx="2463801"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確率で予測</a:t>
            </a:r>
          </a:p>
        </p:txBody>
      </p:sp>
      <p:sp>
        <p:nvSpPr>
          <p:cNvPr id="322" name="[[~~~~~~~~]…"/>
          <p:cNvSpPr txBox="1"/>
          <p:nvPr/>
        </p:nvSpPr>
        <p:spPr>
          <a:xfrm>
            <a:off x="5922499" y="8719490"/>
            <a:ext cx="3703474" cy="3175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a:t>
            </a:r>
          </a:p>
          <a:p>
            <a:pPr algn="l">
              <a:defRPr sz="4400"/>
            </a:pPr>
            <a:r>
              <a:t> [~~~~~~~~]</a:t>
            </a:r>
          </a:p>
          <a:p>
            <a:pPr algn="l">
              <a:defRPr sz="4400"/>
            </a:pPr>
            <a:r>
              <a:t> …</a:t>
            </a:r>
          </a:p>
          <a:p>
            <a:pPr algn="l">
              <a:defRPr sz="4400"/>
            </a:pPr>
            <a:r>
              <a:t> [~~~~~~~~]]</a:t>
            </a:r>
          </a:p>
        </p:txBody>
      </p:sp>
      <p:sp>
        <p:nvSpPr>
          <p:cNvPr id="323" name="矢印"/>
          <p:cNvSpPr/>
          <p:nvPr/>
        </p:nvSpPr>
        <p:spPr>
          <a:xfrm>
            <a:off x="4095545" y="3988313"/>
            <a:ext cx="1270001" cy="1270001"/>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24" name="全て同じサイズ"/>
          <p:cNvSpPr txBox="1"/>
          <p:nvPr/>
        </p:nvSpPr>
        <p:spPr>
          <a:xfrm>
            <a:off x="6364020" y="5895035"/>
            <a:ext cx="4025901"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solidFill>
                  <a:schemeClr val="accent5">
                    <a:hueOff val="-82419"/>
                    <a:satOff val="-9513"/>
                    <a:lumOff val="-16343"/>
                  </a:schemeClr>
                </a:solidFill>
              </a:defRPr>
            </a:lvl1pPr>
          </a:lstStyle>
          <a:p>
            <a:r>
              <a:t>全て同じサイズ</a:t>
            </a:r>
          </a:p>
        </p:txBody>
      </p:sp>
      <p:sp>
        <p:nvSpPr>
          <p:cNvPr id="325" name="矢印"/>
          <p:cNvSpPr/>
          <p:nvPr/>
        </p:nvSpPr>
        <p:spPr>
          <a:xfrm>
            <a:off x="10494014" y="9525000"/>
            <a:ext cx="1270001" cy="1270000"/>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26" name="角丸四角形"/>
          <p:cNvSpPr/>
          <p:nvPr/>
        </p:nvSpPr>
        <p:spPr>
          <a:xfrm>
            <a:off x="12204205" y="8964755"/>
            <a:ext cx="3458356" cy="2495314"/>
          </a:xfrm>
          <a:prstGeom prst="roundRect">
            <a:avLst>
              <a:gd name="adj" fmla="val 15000"/>
            </a:avLst>
          </a:prstGeom>
          <a:solidFill>
            <a:schemeClr val="accent1">
              <a:hueOff val="114395"/>
              <a:lumOff val="-24975"/>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27" name="学習済みの…"/>
          <p:cNvSpPr txBox="1"/>
          <p:nvPr/>
        </p:nvSpPr>
        <p:spPr>
          <a:xfrm>
            <a:off x="12517850" y="9567887"/>
            <a:ext cx="2873084" cy="12890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700">
                <a:solidFill>
                  <a:srgbClr val="FFFFFF"/>
                </a:solidFill>
              </a:defRPr>
            </a:pPr>
            <a:r>
              <a:t>学習済みの</a:t>
            </a:r>
          </a:p>
          <a:p>
            <a:pPr>
              <a:defRPr sz="3700">
                <a:solidFill>
                  <a:srgbClr val="FFFFFF"/>
                </a:solidFill>
              </a:defRPr>
            </a:pPr>
            <a:r>
              <a:t>BERTモデル</a:t>
            </a:r>
          </a:p>
        </p:txBody>
      </p:sp>
      <p:sp>
        <p:nvSpPr>
          <p:cNvPr id="328" name="角丸四角形"/>
          <p:cNvSpPr/>
          <p:nvPr/>
        </p:nvSpPr>
        <p:spPr>
          <a:xfrm>
            <a:off x="16841291" y="8912342"/>
            <a:ext cx="2352724" cy="2495315"/>
          </a:xfrm>
          <a:prstGeom prst="roundRect">
            <a:avLst>
              <a:gd name="adj" fmla="val 15909"/>
            </a:avLst>
          </a:prstGeom>
          <a:solidFill>
            <a:schemeClr val="accent4">
              <a:hueOff val="-461056"/>
              <a:satOff val="4338"/>
              <a:lumOff val="-10225"/>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29" name="カスタム"/>
          <p:cNvSpPr txBox="1"/>
          <p:nvPr/>
        </p:nvSpPr>
        <p:spPr>
          <a:xfrm>
            <a:off x="17037150" y="9871075"/>
            <a:ext cx="1961008"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700"/>
            </a:lvl1pPr>
          </a:lstStyle>
          <a:p>
            <a:r>
              <a:t>カスタム</a:t>
            </a:r>
          </a:p>
        </p:txBody>
      </p:sp>
      <p:sp>
        <p:nvSpPr>
          <p:cNvPr id="330" name="＋"/>
          <p:cNvSpPr txBox="1"/>
          <p:nvPr/>
        </p:nvSpPr>
        <p:spPr>
          <a:xfrm>
            <a:off x="16057754" y="9871075"/>
            <a:ext cx="584201"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700"/>
            </a:lvl1pPr>
          </a:lstStyle>
          <a:p>
            <a:r>
              <a:t>＋</a:t>
            </a:r>
          </a:p>
        </p:txBody>
      </p:sp>
      <p:sp>
        <p:nvSpPr>
          <p:cNvPr id="331" name="モデルに入力"/>
          <p:cNvSpPr txBox="1"/>
          <p:nvPr/>
        </p:nvSpPr>
        <p:spPr>
          <a:xfrm>
            <a:off x="13946616" y="2416688"/>
            <a:ext cx="2910206"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モデルに入力</a:t>
            </a:r>
          </a:p>
        </p:txBody>
      </p:sp>
      <p:sp>
        <p:nvSpPr>
          <p:cNvPr id="332" name="sigmoid…"/>
          <p:cNvSpPr txBox="1"/>
          <p:nvPr/>
        </p:nvSpPr>
        <p:spPr>
          <a:xfrm>
            <a:off x="16918500" y="6873875"/>
            <a:ext cx="2198307" cy="20002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700"/>
            </a:pPr>
            <a:r>
              <a:t>sigmoid</a:t>
            </a:r>
          </a:p>
          <a:p>
            <a:pPr>
              <a:defRPr sz="3700"/>
            </a:pPr>
            <a:r>
              <a:t>or</a:t>
            </a:r>
          </a:p>
          <a:p>
            <a:pPr>
              <a:defRPr sz="3700"/>
            </a:pPr>
            <a:r>
              <a:t>softmax</a:t>
            </a:r>
          </a:p>
        </p:txBody>
      </p:sp>
      <p:sp>
        <p:nvSpPr>
          <p:cNvPr id="333" name="モデルに入力"/>
          <p:cNvSpPr txBox="1"/>
          <p:nvPr/>
        </p:nvSpPr>
        <p:spPr>
          <a:xfrm>
            <a:off x="12478281" y="7637487"/>
            <a:ext cx="2910206" cy="577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モデルに入力</a:t>
            </a:r>
          </a:p>
        </p:txBody>
      </p:sp>
      <p:sp>
        <p:nvSpPr>
          <p:cNvPr id="334" name="矢印"/>
          <p:cNvSpPr/>
          <p:nvPr/>
        </p:nvSpPr>
        <p:spPr>
          <a:xfrm>
            <a:off x="19852053" y="9525000"/>
            <a:ext cx="1270001" cy="1270000"/>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35" name="確率で予測"/>
          <p:cNvSpPr txBox="1"/>
          <p:nvPr/>
        </p:nvSpPr>
        <p:spPr>
          <a:xfrm>
            <a:off x="21602293" y="9871075"/>
            <a:ext cx="2463801"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確率で予測</a:t>
            </a:r>
          </a:p>
        </p:txBody>
      </p:sp>
      <p:sp>
        <p:nvSpPr>
          <p:cNvPr id="336" name="線"/>
          <p:cNvSpPr/>
          <p:nvPr/>
        </p:nvSpPr>
        <p:spPr>
          <a:xfrm>
            <a:off x="558800" y="6756400"/>
            <a:ext cx="23333837" cy="0"/>
          </a:xfrm>
          <a:prstGeom prst="line">
            <a:avLst/>
          </a:prstGeom>
          <a:ln w="25400">
            <a:solidFill>
              <a:srgbClr val="000000"/>
            </a:solidFill>
            <a:custDash>
              <a:ds d="600000" sp="600000"/>
            </a:custDash>
            <a:miter lim="400000"/>
          </a:ln>
        </p:spPr>
        <p:txBody>
          <a:bodyPr lIns="50800" tIns="50800" rIns="50800" bIns="50800" anchor="ctr"/>
          <a:lstStyle/>
          <a:p>
            <a:endParaRPr/>
          </a:p>
        </p:txBody>
      </p:sp>
      <p:sp>
        <p:nvSpPr>
          <p:cNvPr id="337" name="矢印"/>
          <p:cNvSpPr/>
          <p:nvPr/>
        </p:nvSpPr>
        <p:spPr>
          <a:xfrm>
            <a:off x="4466161" y="9577412"/>
            <a:ext cx="1270001" cy="1270001"/>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38" name="私は〜〜〜。…"/>
          <p:cNvSpPr txBox="1"/>
          <p:nvPr/>
        </p:nvSpPr>
        <p:spPr>
          <a:xfrm>
            <a:off x="711122" y="9068740"/>
            <a:ext cx="3568701" cy="2476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400"/>
            </a:pPr>
            <a:r>
              <a:t>私は〜〜〜。</a:t>
            </a:r>
          </a:p>
          <a:p>
            <a:pPr algn="l">
              <a:defRPr sz="3400"/>
            </a:pPr>
            <a:r>
              <a:t>あなたは〜〜〜。</a:t>
            </a:r>
          </a:p>
          <a:p>
            <a:pPr algn="l">
              <a:defRPr sz="3400"/>
            </a:pPr>
            <a:r>
              <a:t>…</a:t>
            </a:r>
          </a:p>
          <a:p>
            <a:pPr algn="l">
              <a:defRPr sz="3400"/>
            </a:pPr>
            <a:r>
              <a:t>彼は〜〜〜。</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41" name="ここからのイメージ(fine-tuning)"/>
          <p:cNvSpPr txBox="1"/>
          <p:nvPr/>
        </p:nvSpPr>
        <p:spPr>
          <a:xfrm>
            <a:off x="6728649" y="435856"/>
            <a:ext cx="10994137"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ここからのイメージ(fine-tuning)</a:t>
            </a:r>
          </a:p>
        </p:txBody>
      </p:sp>
      <p:sp>
        <p:nvSpPr>
          <p:cNvPr id="342" name="文字データ"/>
          <p:cNvSpPr txBox="1"/>
          <p:nvPr/>
        </p:nvSpPr>
        <p:spPr>
          <a:xfrm>
            <a:off x="1041322" y="7543800"/>
            <a:ext cx="2908301"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文字データ</a:t>
            </a:r>
          </a:p>
        </p:txBody>
      </p:sp>
      <p:sp>
        <p:nvSpPr>
          <p:cNvPr id="343" name="エンコード"/>
          <p:cNvSpPr txBox="1"/>
          <p:nvPr/>
        </p:nvSpPr>
        <p:spPr>
          <a:xfrm>
            <a:off x="6320085" y="7543800"/>
            <a:ext cx="2908301"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エンコード</a:t>
            </a:r>
          </a:p>
        </p:txBody>
      </p:sp>
      <p:sp>
        <p:nvSpPr>
          <p:cNvPr id="344" name="[[~~~~~~~~]…"/>
          <p:cNvSpPr txBox="1"/>
          <p:nvPr/>
        </p:nvSpPr>
        <p:spPr>
          <a:xfrm>
            <a:off x="5922499" y="8719490"/>
            <a:ext cx="3703474" cy="3175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a:t>
            </a:r>
          </a:p>
          <a:p>
            <a:pPr algn="l">
              <a:defRPr sz="4400"/>
            </a:pPr>
            <a:r>
              <a:t> [~~~~~~~~]</a:t>
            </a:r>
          </a:p>
          <a:p>
            <a:pPr algn="l">
              <a:defRPr sz="4400"/>
            </a:pPr>
            <a:r>
              <a:t> …</a:t>
            </a:r>
          </a:p>
          <a:p>
            <a:pPr algn="l">
              <a:defRPr sz="4400"/>
            </a:pPr>
            <a:r>
              <a:t> [~~~~~~~~]]</a:t>
            </a:r>
          </a:p>
        </p:txBody>
      </p:sp>
      <p:sp>
        <p:nvSpPr>
          <p:cNvPr id="345" name="矢印"/>
          <p:cNvSpPr/>
          <p:nvPr/>
        </p:nvSpPr>
        <p:spPr>
          <a:xfrm>
            <a:off x="10494014" y="9525000"/>
            <a:ext cx="1270001" cy="1270000"/>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46" name="角丸四角形"/>
          <p:cNvSpPr/>
          <p:nvPr/>
        </p:nvSpPr>
        <p:spPr>
          <a:xfrm>
            <a:off x="12204205" y="8964755"/>
            <a:ext cx="3458356" cy="2495314"/>
          </a:xfrm>
          <a:prstGeom prst="roundRect">
            <a:avLst>
              <a:gd name="adj" fmla="val 15000"/>
            </a:avLst>
          </a:prstGeom>
          <a:solidFill>
            <a:schemeClr val="accent1">
              <a:hueOff val="114395"/>
              <a:lumOff val="-24975"/>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47" name="学習済みの…"/>
          <p:cNvSpPr txBox="1"/>
          <p:nvPr/>
        </p:nvSpPr>
        <p:spPr>
          <a:xfrm>
            <a:off x="12517850" y="9567887"/>
            <a:ext cx="2873084" cy="12890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700">
                <a:solidFill>
                  <a:srgbClr val="FFFFFF"/>
                </a:solidFill>
              </a:defRPr>
            </a:pPr>
            <a:r>
              <a:t>学習済みの</a:t>
            </a:r>
          </a:p>
          <a:p>
            <a:pPr>
              <a:defRPr sz="3700">
                <a:solidFill>
                  <a:srgbClr val="FFFFFF"/>
                </a:solidFill>
              </a:defRPr>
            </a:pPr>
            <a:r>
              <a:t>BERTモデル</a:t>
            </a:r>
          </a:p>
        </p:txBody>
      </p:sp>
      <p:sp>
        <p:nvSpPr>
          <p:cNvPr id="348" name="角丸四角形"/>
          <p:cNvSpPr/>
          <p:nvPr/>
        </p:nvSpPr>
        <p:spPr>
          <a:xfrm>
            <a:off x="16841291" y="8912342"/>
            <a:ext cx="2352724" cy="2495315"/>
          </a:xfrm>
          <a:prstGeom prst="roundRect">
            <a:avLst>
              <a:gd name="adj" fmla="val 15909"/>
            </a:avLst>
          </a:prstGeom>
          <a:solidFill>
            <a:schemeClr val="accent4">
              <a:hueOff val="-461056"/>
              <a:satOff val="4338"/>
              <a:lumOff val="-10225"/>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49" name="カスタム"/>
          <p:cNvSpPr txBox="1"/>
          <p:nvPr/>
        </p:nvSpPr>
        <p:spPr>
          <a:xfrm>
            <a:off x="17037150" y="9871075"/>
            <a:ext cx="1961008"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700"/>
            </a:lvl1pPr>
          </a:lstStyle>
          <a:p>
            <a:r>
              <a:t>カスタム</a:t>
            </a:r>
          </a:p>
        </p:txBody>
      </p:sp>
      <p:sp>
        <p:nvSpPr>
          <p:cNvPr id="350" name="＋"/>
          <p:cNvSpPr txBox="1"/>
          <p:nvPr/>
        </p:nvSpPr>
        <p:spPr>
          <a:xfrm>
            <a:off x="16057754" y="9871075"/>
            <a:ext cx="584201"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700"/>
            </a:lvl1pPr>
          </a:lstStyle>
          <a:p>
            <a:r>
              <a:t>＋</a:t>
            </a:r>
          </a:p>
        </p:txBody>
      </p:sp>
      <p:sp>
        <p:nvSpPr>
          <p:cNvPr id="351" name="sigmoid…"/>
          <p:cNvSpPr txBox="1"/>
          <p:nvPr/>
        </p:nvSpPr>
        <p:spPr>
          <a:xfrm>
            <a:off x="16918500" y="6873875"/>
            <a:ext cx="2198307" cy="20002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700"/>
            </a:pPr>
            <a:r>
              <a:t>sigmoid</a:t>
            </a:r>
          </a:p>
          <a:p>
            <a:pPr>
              <a:defRPr sz="3700"/>
            </a:pPr>
            <a:r>
              <a:t>or</a:t>
            </a:r>
          </a:p>
          <a:p>
            <a:pPr>
              <a:defRPr sz="3700"/>
            </a:pPr>
            <a:r>
              <a:t>softmax</a:t>
            </a:r>
          </a:p>
        </p:txBody>
      </p:sp>
      <p:sp>
        <p:nvSpPr>
          <p:cNvPr id="352" name="モデルに入力"/>
          <p:cNvSpPr txBox="1"/>
          <p:nvPr/>
        </p:nvSpPr>
        <p:spPr>
          <a:xfrm>
            <a:off x="12478281" y="7637487"/>
            <a:ext cx="2910206" cy="577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モデルに入力</a:t>
            </a:r>
          </a:p>
        </p:txBody>
      </p:sp>
      <p:sp>
        <p:nvSpPr>
          <p:cNvPr id="353" name="矢印"/>
          <p:cNvSpPr/>
          <p:nvPr/>
        </p:nvSpPr>
        <p:spPr>
          <a:xfrm>
            <a:off x="19852053" y="9525000"/>
            <a:ext cx="1270001" cy="1270000"/>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54" name="確率で予測"/>
          <p:cNvSpPr txBox="1"/>
          <p:nvPr/>
        </p:nvSpPr>
        <p:spPr>
          <a:xfrm>
            <a:off x="21602293" y="9871075"/>
            <a:ext cx="2463801"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確率で予測</a:t>
            </a:r>
          </a:p>
        </p:txBody>
      </p:sp>
      <p:sp>
        <p:nvSpPr>
          <p:cNvPr id="355" name="学習済みの大きなモデルを使用する…"/>
          <p:cNvSpPr txBox="1"/>
          <p:nvPr/>
        </p:nvSpPr>
        <p:spPr>
          <a:xfrm>
            <a:off x="1726564" y="2108200"/>
            <a:ext cx="20930871" cy="2641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5000"/>
            </a:pPr>
            <a:r>
              <a:t>学習済みの大きなモデルを使用する</a:t>
            </a:r>
          </a:p>
          <a:p>
            <a:pPr algn="l">
              <a:defRPr sz="5000"/>
            </a:pPr>
            <a:r>
              <a:t>→(本来は重みやバイアスは乱数から始まり学習しながら更新されるが、)</a:t>
            </a:r>
          </a:p>
          <a:p>
            <a:pPr algn="l">
              <a:defRPr sz="5000"/>
            </a:pPr>
            <a:r>
              <a:t>　初期値を(乱数ではなく)学習済みのモデルの重みやバイアスの値に設定</a:t>
            </a:r>
          </a:p>
        </p:txBody>
      </p:sp>
      <p:sp>
        <p:nvSpPr>
          <p:cNvPr id="356" name="角丸四角形"/>
          <p:cNvSpPr/>
          <p:nvPr/>
        </p:nvSpPr>
        <p:spPr>
          <a:xfrm>
            <a:off x="11819672" y="6829590"/>
            <a:ext cx="4269440" cy="5380237"/>
          </a:xfrm>
          <a:prstGeom prst="roundRect">
            <a:avLst>
              <a:gd name="adj" fmla="val 16135"/>
            </a:avLst>
          </a:prstGeom>
          <a:ln w="127000">
            <a:solidFill>
              <a:schemeClr val="accent5">
                <a:hueOff val="-82419"/>
                <a:satOff val="-9513"/>
                <a:lumOff val="-16343"/>
              </a:schemeClr>
            </a:solidFill>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57" name="矢印"/>
          <p:cNvSpPr/>
          <p:nvPr/>
        </p:nvSpPr>
        <p:spPr>
          <a:xfrm>
            <a:off x="4466161" y="9577412"/>
            <a:ext cx="1270001" cy="1270001"/>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58" name="私は〜〜〜。…"/>
          <p:cNvSpPr txBox="1"/>
          <p:nvPr/>
        </p:nvSpPr>
        <p:spPr>
          <a:xfrm>
            <a:off x="711122" y="9068740"/>
            <a:ext cx="3568701" cy="2476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400"/>
            </a:pPr>
            <a:r>
              <a:t>私は〜〜〜。</a:t>
            </a:r>
          </a:p>
          <a:p>
            <a:pPr algn="l">
              <a:defRPr sz="3400"/>
            </a:pPr>
            <a:r>
              <a:t>あなたは〜〜〜。</a:t>
            </a:r>
          </a:p>
          <a:p>
            <a:pPr algn="l">
              <a:defRPr sz="3400"/>
            </a:pPr>
            <a:r>
              <a:t>…</a:t>
            </a:r>
          </a:p>
          <a:p>
            <a:pPr algn="l">
              <a:defRPr sz="3400"/>
            </a:pPr>
            <a:r>
              <a:t>彼は〜〜〜。</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61" name="ここからのイメージ(fine-tuning)"/>
          <p:cNvSpPr txBox="1"/>
          <p:nvPr/>
        </p:nvSpPr>
        <p:spPr>
          <a:xfrm>
            <a:off x="6728649" y="435856"/>
            <a:ext cx="10994137"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ここからのイメージ(fine-tuning)</a:t>
            </a:r>
          </a:p>
        </p:txBody>
      </p:sp>
      <p:sp>
        <p:nvSpPr>
          <p:cNvPr id="362" name="文字データ"/>
          <p:cNvSpPr txBox="1"/>
          <p:nvPr/>
        </p:nvSpPr>
        <p:spPr>
          <a:xfrm>
            <a:off x="1041322" y="7543800"/>
            <a:ext cx="2908301"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文字データ</a:t>
            </a:r>
          </a:p>
        </p:txBody>
      </p:sp>
      <p:sp>
        <p:nvSpPr>
          <p:cNvPr id="363" name="エンコード"/>
          <p:cNvSpPr txBox="1"/>
          <p:nvPr/>
        </p:nvSpPr>
        <p:spPr>
          <a:xfrm>
            <a:off x="6320085" y="7543800"/>
            <a:ext cx="2908301" cy="660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400"/>
            </a:lvl1pPr>
          </a:lstStyle>
          <a:p>
            <a:r>
              <a:t>エンコード</a:t>
            </a:r>
          </a:p>
        </p:txBody>
      </p:sp>
      <p:sp>
        <p:nvSpPr>
          <p:cNvPr id="364" name="[[~~~~~~~~]…"/>
          <p:cNvSpPr txBox="1"/>
          <p:nvPr/>
        </p:nvSpPr>
        <p:spPr>
          <a:xfrm>
            <a:off x="5922499" y="8719490"/>
            <a:ext cx="3703474" cy="3175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400"/>
            </a:pPr>
            <a:r>
              <a:t>[[~~~~~~~~]</a:t>
            </a:r>
          </a:p>
          <a:p>
            <a:pPr algn="l">
              <a:defRPr sz="4400"/>
            </a:pPr>
            <a:r>
              <a:t> [~~~~~~~~]</a:t>
            </a:r>
          </a:p>
          <a:p>
            <a:pPr algn="l">
              <a:defRPr sz="4400"/>
            </a:pPr>
            <a:r>
              <a:t> …</a:t>
            </a:r>
          </a:p>
          <a:p>
            <a:pPr algn="l">
              <a:defRPr sz="4400"/>
            </a:pPr>
            <a:r>
              <a:t> [~~~~~~~~]]</a:t>
            </a:r>
          </a:p>
        </p:txBody>
      </p:sp>
      <p:sp>
        <p:nvSpPr>
          <p:cNvPr id="365" name="矢印"/>
          <p:cNvSpPr/>
          <p:nvPr/>
        </p:nvSpPr>
        <p:spPr>
          <a:xfrm>
            <a:off x="10494014" y="9525000"/>
            <a:ext cx="1270001" cy="1270000"/>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66" name="角丸四角形"/>
          <p:cNvSpPr/>
          <p:nvPr/>
        </p:nvSpPr>
        <p:spPr>
          <a:xfrm>
            <a:off x="12204205" y="8964755"/>
            <a:ext cx="3458356" cy="2495314"/>
          </a:xfrm>
          <a:prstGeom prst="roundRect">
            <a:avLst>
              <a:gd name="adj" fmla="val 15000"/>
            </a:avLst>
          </a:prstGeom>
          <a:solidFill>
            <a:schemeClr val="accent1">
              <a:hueOff val="114395"/>
              <a:lumOff val="-24975"/>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67" name="学習済みの…"/>
          <p:cNvSpPr txBox="1"/>
          <p:nvPr/>
        </p:nvSpPr>
        <p:spPr>
          <a:xfrm>
            <a:off x="12517850" y="9567887"/>
            <a:ext cx="2873084" cy="12890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700">
                <a:solidFill>
                  <a:srgbClr val="FFFFFF"/>
                </a:solidFill>
              </a:defRPr>
            </a:pPr>
            <a:r>
              <a:t>学習済みの</a:t>
            </a:r>
          </a:p>
          <a:p>
            <a:pPr>
              <a:defRPr sz="3700">
                <a:solidFill>
                  <a:srgbClr val="FFFFFF"/>
                </a:solidFill>
              </a:defRPr>
            </a:pPr>
            <a:r>
              <a:t>BERTモデル</a:t>
            </a:r>
          </a:p>
        </p:txBody>
      </p:sp>
      <p:sp>
        <p:nvSpPr>
          <p:cNvPr id="368" name="角丸四角形"/>
          <p:cNvSpPr/>
          <p:nvPr/>
        </p:nvSpPr>
        <p:spPr>
          <a:xfrm>
            <a:off x="16841291" y="8912342"/>
            <a:ext cx="2352724" cy="2495315"/>
          </a:xfrm>
          <a:prstGeom prst="roundRect">
            <a:avLst>
              <a:gd name="adj" fmla="val 15909"/>
            </a:avLst>
          </a:prstGeom>
          <a:solidFill>
            <a:schemeClr val="accent4">
              <a:hueOff val="-461056"/>
              <a:satOff val="4338"/>
              <a:lumOff val="-10225"/>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69" name="カスタム"/>
          <p:cNvSpPr txBox="1"/>
          <p:nvPr/>
        </p:nvSpPr>
        <p:spPr>
          <a:xfrm>
            <a:off x="17037150" y="9871075"/>
            <a:ext cx="1961008"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700"/>
            </a:lvl1pPr>
          </a:lstStyle>
          <a:p>
            <a:r>
              <a:t>カスタム</a:t>
            </a:r>
          </a:p>
        </p:txBody>
      </p:sp>
      <p:sp>
        <p:nvSpPr>
          <p:cNvPr id="370" name="＋"/>
          <p:cNvSpPr txBox="1"/>
          <p:nvPr/>
        </p:nvSpPr>
        <p:spPr>
          <a:xfrm>
            <a:off x="16057754" y="9871075"/>
            <a:ext cx="584201"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700"/>
            </a:lvl1pPr>
          </a:lstStyle>
          <a:p>
            <a:r>
              <a:t>＋</a:t>
            </a:r>
          </a:p>
        </p:txBody>
      </p:sp>
      <p:sp>
        <p:nvSpPr>
          <p:cNvPr id="371" name="sigmoid…"/>
          <p:cNvSpPr txBox="1"/>
          <p:nvPr/>
        </p:nvSpPr>
        <p:spPr>
          <a:xfrm>
            <a:off x="16918500" y="6873875"/>
            <a:ext cx="2198307" cy="20002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700"/>
            </a:pPr>
            <a:r>
              <a:t>sigmoid</a:t>
            </a:r>
          </a:p>
          <a:p>
            <a:pPr>
              <a:defRPr sz="3700"/>
            </a:pPr>
            <a:r>
              <a:t>or</a:t>
            </a:r>
          </a:p>
          <a:p>
            <a:pPr>
              <a:defRPr sz="3700"/>
            </a:pPr>
            <a:r>
              <a:t>softmax</a:t>
            </a:r>
          </a:p>
        </p:txBody>
      </p:sp>
      <p:sp>
        <p:nvSpPr>
          <p:cNvPr id="372" name="モデルに入力"/>
          <p:cNvSpPr txBox="1"/>
          <p:nvPr/>
        </p:nvSpPr>
        <p:spPr>
          <a:xfrm>
            <a:off x="12478281" y="7637487"/>
            <a:ext cx="2910206" cy="577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モデルに入力</a:t>
            </a:r>
          </a:p>
        </p:txBody>
      </p:sp>
      <p:sp>
        <p:nvSpPr>
          <p:cNvPr id="373" name="矢印"/>
          <p:cNvSpPr/>
          <p:nvPr/>
        </p:nvSpPr>
        <p:spPr>
          <a:xfrm>
            <a:off x="19852053" y="9525000"/>
            <a:ext cx="1270001" cy="1270000"/>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74" name="確率で予測"/>
          <p:cNvSpPr txBox="1"/>
          <p:nvPr/>
        </p:nvSpPr>
        <p:spPr>
          <a:xfrm>
            <a:off x="21602293" y="9871075"/>
            <a:ext cx="2463801" cy="577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確率で予測</a:t>
            </a:r>
          </a:p>
        </p:txBody>
      </p:sp>
      <p:sp>
        <p:nvSpPr>
          <p:cNvPr id="375" name="最後を目的に合わせてカスタマイズする…"/>
          <p:cNvSpPr txBox="1"/>
          <p:nvPr/>
        </p:nvSpPr>
        <p:spPr>
          <a:xfrm>
            <a:off x="2209164" y="2162698"/>
            <a:ext cx="19074766" cy="2641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5000"/>
            </a:pPr>
            <a:r>
              <a:t>最後を目的に合わせてカスタマイズする</a:t>
            </a:r>
          </a:p>
          <a:p>
            <a:pPr algn="l">
              <a:defRPr sz="5000"/>
            </a:pPr>
            <a:r>
              <a:t>→2つに分類したければsigmoid関数を活性化関数に設定</a:t>
            </a:r>
          </a:p>
          <a:p>
            <a:pPr algn="l">
              <a:defRPr sz="5000"/>
            </a:pPr>
            <a:r>
              <a:t>→10個に分類したければsoftmax関数を活性化関数に設定　など</a:t>
            </a:r>
          </a:p>
        </p:txBody>
      </p:sp>
      <p:sp>
        <p:nvSpPr>
          <p:cNvPr id="376" name="角丸四角形"/>
          <p:cNvSpPr/>
          <p:nvPr/>
        </p:nvSpPr>
        <p:spPr>
          <a:xfrm>
            <a:off x="16637094" y="6804190"/>
            <a:ext cx="2878790" cy="5000825"/>
          </a:xfrm>
          <a:prstGeom prst="roundRect">
            <a:avLst>
              <a:gd name="adj" fmla="val 23930"/>
            </a:avLst>
          </a:prstGeom>
          <a:ln w="127000">
            <a:solidFill>
              <a:schemeClr val="accent5">
                <a:hueOff val="-82419"/>
                <a:satOff val="-9513"/>
                <a:lumOff val="-16343"/>
              </a:schemeClr>
            </a:solidFill>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77" name="このように事前学習済みモデルとその重みを使って微調整して学習し直す方法を…"/>
          <p:cNvSpPr txBox="1"/>
          <p:nvPr/>
        </p:nvSpPr>
        <p:spPr>
          <a:xfrm>
            <a:off x="1475104" y="5357857"/>
            <a:ext cx="21501228" cy="16065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700"/>
            </a:pPr>
            <a:r>
              <a:t>このように事前学習済みモデルとその重みを使って微調整して学習し直す方法を</a:t>
            </a:r>
          </a:p>
          <a:p>
            <a:pPr algn="l">
              <a:defRPr sz="4700"/>
            </a:pPr>
            <a:r>
              <a:rPr>
                <a:solidFill>
                  <a:schemeClr val="accent5">
                    <a:hueOff val="-82419"/>
                    <a:satOff val="-9513"/>
                    <a:lumOff val="-16343"/>
                  </a:schemeClr>
                </a:solidFill>
              </a:rPr>
              <a:t>ファインチューニング</a:t>
            </a:r>
            <a:r>
              <a:t>と呼ぶ</a:t>
            </a:r>
          </a:p>
        </p:txBody>
      </p:sp>
      <p:sp>
        <p:nvSpPr>
          <p:cNvPr id="378" name="矢印"/>
          <p:cNvSpPr/>
          <p:nvPr/>
        </p:nvSpPr>
        <p:spPr>
          <a:xfrm>
            <a:off x="4466161" y="9577412"/>
            <a:ext cx="1270001" cy="1270001"/>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79" name="私は〜〜〜。…"/>
          <p:cNvSpPr txBox="1"/>
          <p:nvPr/>
        </p:nvSpPr>
        <p:spPr>
          <a:xfrm>
            <a:off x="711122" y="9068740"/>
            <a:ext cx="3568701" cy="2476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400"/>
            </a:pPr>
            <a:r>
              <a:t>私は〜〜〜。</a:t>
            </a:r>
          </a:p>
          <a:p>
            <a:pPr algn="l">
              <a:defRPr sz="3400"/>
            </a:pPr>
            <a:r>
              <a:t>あなたは〜〜〜。</a:t>
            </a:r>
          </a:p>
          <a:p>
            <a:pPr algn="l">
              <a:defRPr sz="3400"/>
            </a:pPr>
            <a:r>
              <a:t>…</a:t>
            </a:r>
          </a:p>
          <a:p>
            <a:pPr algn="l">
              <a:defRPr sz="3400"/>
            </a:pPr>
            <a:r>
              <a:t>彼は〜〜〜。</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82" name="テキスト分類をしてみよう"/>
          <p:cNvSpPr txBox="1"/>
          <p:nvPr/>
        </p:nvSpPr>
        <p:spPr>
          <a:xfrm>
            <a:off x="7982267" y="403219"/>
            <a:ext cx="8419466"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テキスト分類をしてみよう</a:t>
            </a:r>
          </a:p>
        </p:txBody>
      </p:sp>
      <p:sp>
        <p:nvSpPr>
          <p:cNvPr id="383" name="がんを疑う所見かどうか(疑う:1、疑わない:0)"/>
          <p:cNvSpPr txBox="1"/>
          <p:nvPr/>
        </p:nvSpPr>
        <p:spPr>
          <a:xfrm>
            <a:off x="4892703" y="2097633"/>
            <a:ext cx="13307061" cy="736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5000"/>
            </a:lvl1pPr>
          </a:lstStyle>
          <a:p>
            <a:r>
              <a:t>がんを疑う所見かどうか(疑う:1、疑わない:0)</a:t>
            </a:r>
          </a:p>
        </p:txBody>
      </p:sp>
      <p:sp>
        <p:nvSpPr>
          <p:cNvPr id="384" name="shuffled_medical_texts.csv"/>
          <p:cNvSpPr txBox="1"/>
          <p:nvPr/>
        </p:nvSpPr>
        <p:spPr>
          <a:xfrm>
            <a:off x="4390576" y="11794173"/>
            <a:ext cx="7518350"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800"/>
            </a:lvl1pPr>
          </a:lstStyle>
          <a:p>
            <a:r>
              <a:t>shuffled_medical_texts.csv　</a:t>
            </a:r>
          </a:p>
        </p:txBody>
      </p:sp>
      <p:pic>
        <p:nvPicPr>
          <p:cNvPr id="385" name="スクリーンショット 2024-01-16 12.05.11.png" descr="スクリーンショット 2024-01-16 12.05.11.png"/>
          <p:cNvPicPr>
            <a:picLocks noChangeAspect="1"/>
          </p:cNvPicPr>
          <p:nvPr/>
        </p:nvPicPr>
        <p:blipFill>
          <a:blip r:embed="rId2"/>
          <a:stretch>
            <a:fillRect/>
          </a:stretch>
        </p:blipFill>
        <p:spPr>
          <a:xfrm>
            <a:off x="1391123" y="3335428"/>
            <a:ext cx="13517258" cy="7957551"/>
          </a:xfrm>
          <a:prstGeom prst="rect">
            <a:avLst/>
          </a:prstGeom>
          <a:ln w="25400">
            <a:solidFill>
              <a:srgbClr val="000000"/>
            </a:solidFill>
            <a:miter lim="400000"/>
          </a:ln>
        </p:spPr>
      </p:pic>
      <p:sp>
        <p:nvSpPr>
          <p:cNvPr id="386" name="全92件(1: 38件, 0:54件)"/>
          <p:cNvSpPr txBox="1"/>
          <p:nvPr/>
        </p:nvSpPr>
        <p:spPr>
          <a:xfrm>
            <a:off x="17602591" y="4356100"/>
            <a:ext cx="5288992" cy="533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400"/>
            </a:lvl1pPr>
          </a:lstStyle>
          <a:p>
            <a:r>
              <a:t>全92件(1: 38件, 0:54件)</a:t>
            </a:r>
          </a:p>
        </p:txBody>
      </p:sp>
      <p:sp>
        <p:nvSpPr>
          <p:cNvPr id="387" name="注意：ChatGPTが作った架空のデータ…"/>
          <p:cNvSpPr txBox="1"/>
          <p:nvPr/>
        </p:nvSpPr>
        <p:spPr>
          <a:xfrm>
            <a:off x="16359006" y="5864341"/>
            <a:ext cx="7776161" cy="1181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400"/>
            </a:pPr>
            <a:r>
              <a:t>注意：ChatGPTが作った架空のデータ</a:t>
            </a:r>
          </a:p>
          <a:p>
            <a:pPr>
              <a:defRPr sz="3400"/>
            </a:pPr>
            <a:r>
              <a:t>なので信頼性は乏しいデータ</a:t>
            </a:r>
          </a:p>
        </p:txBody>
      </p:sp>
      <p:sp>
        <p:nvSpPr>
          <p:cNvPr id="388" name="このデータを使って…"/>
          <p:cNvSpPr txBox="1"/>
          <p:nvPr/>
        </p:nvSpPr>
        <p:spPr>
          <a:xfrm>
            <a:off x="17552804" y="8711782"/>
            <a:ext cx="4800601" cy="14160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4100"/>
            </a:pPr>
            <a:r>
              <a:t>このデータを使って</a:t>
            </a:r>
          </a:p>
          <a:p>
            <a:pPr>
              <a:defRPr sz="4100"/>
            </a:pPr>
            <a:r>
              <a:t>正しく分類出来るか</a:t>
            </a:r>
          </a:p>
        </p:txBody>
      </p:sp>
      <p:sp>
        <p:nvSpPr>
          <p:cNvPr id="389" name="このファイルをWebClassからダウンロードして…"/>
          <p:cNvSpPr txBox="1"/>
          <p:nvPr/>
        </p:nvSpPr>
        <p:spPr>
          <a:xfrm>
            <a:off x="12984613" y="11794173"/>
            <a:ext cx="10820782" cy="1308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800"/>
            </a:pPr>
            <a:r>
              <a:t>このファイルをWebClassからダウンロードして</a:t>
            </a:r>
          </a:p>
          <a:p>
            <a:pPr>
              <a:defRPr sz="3800"/>
            </a:pPr>
            <a:r>
              <a:t>Google Driveにアップロードしましょう</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92" name="ファイルの読み込み"/>
          <p:cNvSpPr txBox="1"/>
          <p:nvPr/>
        </p:nvSpPr>
        <p:spPr>
          <a:xfrm>
            <a:off x="8563609" y="403219"/>
            <a:ext cx="6365876"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ファイルの読み込み</a:t>
            </a:r>
          </a:p>
        </p:txBody>
      </p:sp>
      <p:sp>
        <p:nvSpPr>
          <p:cNvPr id="393" name="ファイルをpandasのread_csv()で読み込み…"/>
          <p:cNvSpPr txBox="1"/>
          <p:nvPr/>
        </p:nvSpPr>
        <p:spPr>
          <a:xfrm>
            <a:off x="14964523" y="6012086"/>
            <a:ext cx="8461376" cy="52133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4700"/>
            </a:pPr>
            <a:r>
              <a:t>ファイルをpandasのread_csv()で読み込み</a:t>
            </a:r>
          </a:p>
          <a:p>
            <a:pPr algn="l">
              <a:defRPr sz="4700"/>
            </a:pPr>
            <a:endParaRPr/>
          </a:p>
          <a:p>
            <a:pPr algn="l">
              <a:defRPr sz="4700"/>
            </a:pPr>
            <a:r>
              <a:t>dfという名前にして表示</a:t>
            </a:r>
          </a:p>
          <a:p>
            <a:pPr algn="l">
              <a:defRPr sz="4700"/>
            </a:pPr>
            <a:endParaRPr/>
          </a:p>
          <a:p>
            <a:pPr algn="l">
              <a:defRPr sz="4700"/>
            </a:pPr>
            <a:r>
              <a:t>92行2列のデータ</a:t>
            </a:r>
          </a:p>
        </p:txBody>
      </p:sp>
      <p:pic>
        <p:nvPicPr>
          <p:cNvPr id="394" name="スクリーンショット 2024-01-16 12.21.54.png" descr="スクリーンショット 2024-01-16 12.21.54.png"/>
          <p:cNvPicPr>
            <a:picLocks noChangeAspect="1"/>
          </p:cNvPicPr>
          <p:nvPr/>
        </p:nvPicPr>
        <p:blipFill>
          <a:blip r:embed="rId2"/>
          <a:stretch>
            <a:fillRect/>
          </a:stretch>
        </p:blipFill>
        <p:spPr>
          <a:xfrm>
            <a:off x="1804253" y="2270015"/>
            <a:ext cx="15761465" cy="1643149"/>
          </a:xfrm>
          <a:prstGeom prst="rect">
            <a:avLst/>
          </a:prstGeom>
          <a:ln w="25400">
            <a:solidFill>
              <a:srgbClr val="000000"/>
            </a:solidFill>
            <a:miter lim="400000"/>
          </a:ln>
        </p:spPr>
      </p:pic>
      <p:pic>
        <p:nvPicPr>
          <p:cNvPr id="395" name="スクリーンショット 2024-01-16 12.22.25.png" descr="スクリーンショット 2024-01-16 12.22.25.png"/>
          <p:cNvPicPr>
            <a:picLocks noChangeAspect="1"/>
          </p:cNvPicPr>
          <p:nvPr/>
        </p:nvPicPr>
        <p:blipFill>
          <a:blip r:embed="rId3"/>
          <a:stretch>
            <a:fillRect/>
          </a:stretch>
        </p:blipFill>
        <p:spPr>
          <a:xfrm>
            <a:off x="1822634" y="4309456"/>
            <a:ext cx="12226260" cy="9047697"/>
          </a:xfrm>
          <a:prstGeom prst="rect">
            <a:avLst/>
          </a:prstGeom>
          <a:ln w="25400">
            <a:solidFill>
              <a:srgbClr val="000000"/>
            </a:solidFill>
            <a:miter lim="400000"/>
          </a:ln>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398" name="学習用と検証用に分割"/>
          <p:cNvSpPr txBox="1"/>
          <p:nvPr/>
        </p:nvSpPr>
        <p:spPr>
          <a:xfrm>
            <a:off x="8196896" y="403219"/>
            <a:ext cx="70993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学習用と検証用に分割</a:t>
            </a:r>
          </a:p>
        </p:txBody>
      </p:sp>
      <p:sp>
        <p:nvSpPr>
          <p:cNvPr id="399" name="train_test_split(特徴量データ, 正解データ, test_size=割合)で8:2に分割"/>
          <p:cNvSpPr txBox="1"/>
          <p:nvPr/>
        </p:nvSpPr>
        <p:spPr>
          <a:xfrm>
            <a:off x="1851803" y="7087134"/>
            <a:ext cx="20509555" cy="704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4700"/>
            </a:lvl1pPr>
          </a:lstStyle>
          <a:p>
            <a:r>
              <a:t>train_test_split(特徴量データ, 正解データ, test_size=割合)で8:2に分割</a:t>
            </a:r>
          </a:p>
        </p:txBody>
      </p:sp>
      <p:pic>
        <p:nvPicPr>
          <p:cNvPr id="400" name="スクリーンショット 2024-01-16 12.24.36.png" descr="スクリーンショット 2024-01-16 12.24.36.png"/>
          <p:cNvPicPr>
            <a:picLocks noChangeAspect="1"/>
          </p:cNvPicPr>
          <p:nvPr/>
        </p:nvPicPr>
        <p:blipFill>
          <a:blip r:embed="rId2"/>
          <a:stretch>
            <a:fillRect/>
          </a:stretch>
        </p:blipFill>
        <p:spPr>
          <a:xfrm>
            <a:off x="603247" y="2261212"/>
            <a:ext cx="23006668" cy="4351650"/>
          </a:xfrm>
          <a:prstGeom prst="rect">
            <a:avLst/>
          </a:prstGeom>
          <a:ln w="25400">
            <a:solidFill>
              <a:srgbClr val="000000"/>
            </a:solidFill>
            <a:miter lim="400000"/>
          </a:ln>
        </p:spPr>
      </p:pic>
      <p:sp>
        <p:nvSpPr>
          <p:cNvPr id="401" name="←dfの[‘texts’]列を抜き出してlist型に変換してtextに代入"/>
          <p:cNvSpPr txBox="1"/>
          <p:nvPr/>
        </p:nvSpPr>
        <p:spPr>
          <a:xfrm>
            <a:off x="8975557" y="3872177"/>
            <a:ext cx="12364208" cy="552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3500"/>
            </a:lvl1pPr>
          </a:lstStyle>
          <a:p>
            <a:r>
              <a:t>←dfの[‘texts’]列を抜き出してlist型に変換してtextに代入</a:t>
            </a:r>
          </a:p>
        </p:txBody>
      </p:sp>
      <p:sp>
        <p:nvSpPr>
          <p:cNvPr id="402" name="←dfの[‘labels’]列を抜き出してlist型に変換してlabelsに代入"/>
          <p:cNvSpPr txBox="1"/>
          <p:nvPr/>
        </p:nvSpPr>
        <p:spPr>
          <a:xfrm>
            <a:off x="8975557" y="4371975"/>
            <a:ext cx="12909567" cy="552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3500"/>
            </a:lvl1pPr>
          </a:lstStyle>
          <a:p>
            <a:r>
              <a:t>←dfの[‘labels’]列を抜き出してlist型に変換してlabelsに代入</a:t>
            </a:r>
          </a:p>
        </p:txBody>
      </p:sp>
      <p:pic>
        <p:nvPicPr>
          <p:cNvPr id="403" name="スクリーンショット 2024-01-16 12.27.13.png" descr="スクリーンショット 2024-01-16 12.27.13.png"/>
          <p:cNvPicPr>
            <a:picLocks noChangeAspect="1"/>
          </p:cNvPicPr>
          <p:nvPr/>
        </p:nvPicPr>
        <p:blipFill>
          <a:blip r:embed="rId3"/>
          <a:stretch>
            <a:fillRect/>
          </a:stretch>
        </p:blipFill>
        <p:spPr>
          <a:xfrm>
            <a:off x="743664" y="8240354"/>
            <a:ext cx="6360139" cy="5180114"/>
          </a:xfrm>
          <a:prstGeom prst="rect">
            <a:avLst/>
          </a:prstGeom>
          <a:ln w="25400">
            <a:solidFill>
              <a:srgbClr val="000000"/>
            </a:solidFill>
            <a:miter lim="400000"/>
          </a:ln>
        </p:spPr>
      </p:pic>
      <p:sp>
        <p:nvSpPr>
          <p:cNvPr id="404" name="92件だったので、73件の学習用と19件の検証用に分割"/>
          <p:cNvSpPr txBox="1"/>
          <p:nvPr/>
        </p:nvSpPr>
        <p:spPr>
          <a:xfrm>
            <a:off x="8123011" y="10248705"/>
            <a:ext cx="15395660" cy="704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4700"/>
            </a:lvl1pPr>
          </a:lstStyle>
          <a:p>
            <a:r>
              <a:t>92件だったので、73件の学習用と19件の検証用に分割</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07" name="学習用と検証用をエンコード"/>
          <p:cNvSpPr txBox="1"/>
          <p:nvPr/>
        </p:nvSpPr>
        <p:spPr>
          <a:xfrm>
            <a:off x="7594600" y="403219"/>
            <a:ext cx="9194801" cy="8064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学習用と検証用をエンコード</a:t>
            </a:r>
          </a:p>
        </p:txBody>
      </p:sp>
      <p:sp>
        <p:nvSpPr>
          <p:cNvPr id="408" name="・train_textsをエンコード…"/>
          <p:cNvSpPr txBox="1"/>
          <p:nvPr/>
        </p:nvSpPr>
        <p:spPr>
          <a:xfrm>
            <a:off x="13309364" y="2214322"/>
            <a:ext cx="9045119" cy="4953000"/>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800"/>
            </a:pPr>
            <a:r>
              <a:t>・train_textsをエンコード</a:t>
            </a:r>
          </a:p>
          <a:p>
            <a:pPr algn="l">
              <a:defRPr sz="3800"/>
            </a:pPr>
            <a:r>
              <a:t>・512トークンはBertの最大長トークン</a:t>
            </a:r>
          </a:p>
          <a:p>
            <a:pPr algn="l">
              <a:defRPr sz="3800"/>
            </a:pPr>
            <a:r>
              <a:t>・tensorflowのkerasでモデルを作る</a:t>
            </a:r>
          </a:p>
          <a:p>
            <a:pPr algn="l">
              <a:defRPr sz="3800"/>
            </a:pPr>
            <a:r>
              <a:t>   のでreturn_tensors=‘tf’に設定</a:t>
            </a:r>
          </a:p>
          <a:p>
            <a:pPr algn="l">
              <a:defRPr sz="3800"/>
            </a:pPr>
            <a:r>
              <a:t>・73行のテキストがエンコードされて、</a:t>
            </a:r>
          </a:p>
          <a:p>
            <a:pPr algn="l">
              <a:defRPr sz="3800"/>
            </a:pPr>
            <a:r>
              <a:t>　(73, 512)になっている</a:t>
            </a:r>
          </a:p>
          <a:p>
            <a:pPr algn="l">
              <a:defRPr sz="3800"/>
            </a:pPr>
            <a:r>
              <a:t>・test_textsも同様(19, 512)</a:t>
            </a:r>
          </a:p>
        </p:txBody>
      </p:sp>
      <p:sp>
        <p:nvSpPr>
          <p:cNvPr id="409" name="このエンコードされた…"/>
          <p:cNvSpPr txBox="1"/>
          <p:nvPr/>
        </p:nvSpPr>
        <p:spPr>
          <a:xfrm>
            <a:off x="13358736" y="8351788"/>
            <a:ext cx="9627134" cy="4229100"/>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800"/>
            </a:pPr>
            <a:r>
              <a:t>このエンコードされた</a:t>
            </a:r>
          </a:p>
          <a:p>
            <a:pPr algn="l">
              <a:defRPr sz="3800"/>
            </a:pPr>
            <a:r>
              <a:t>‘input_ids’と’attention_mask’のデータ</a:t>
            </a:r>
          </a:p>
          <a:p>
            <a:pPr algn="l">
              <a:defRPr sz="3800"/>
            </a:pPr>
            <a:r>
              <a:t>をモデルに入力する</a:t>
            </a:r>
          </a:p>
          <a:p>
            <a:pPr algn="l">
              <a:defRPr sz="3800"/>
            </a:pPr>
            <a:r>
              <a:t>(attention_maskも同時に入力することで</a:t>
            </a:r>
          </a:p>
          <a:p>
            <a:pPr algn="l">
              <a:defRPr sz="3800"/>
            </a:pPr>
            <a:r>
              <a:t>モデルが512のどこまでがトークンかを</a:t>
            </a:r>
          </a:p>
          <a:p>
            <a:pPr algn="l">
              <a:defRPr sz="3800"/>
            </a:pPr>
            <a:r>
              <a:t>識別できる)</a:t>
            </a:r>
          </a:p>
        </p:txBody>
      </p:sp>
      <p:pic>
        <p:nvPicPr>
          <p:cNvPr id="410" name="スクリーンショット 2024-01-17 21.59.52.png" descr="スクリーンショット 2024-01-17 21.59.52.png"/>
          <p:cNvPicPr>
            <a:picLocks noChangeAspect="1"/>
          </p:cNvPicPr>
          <p:nvPr/>
        </p:nvPicPr>
        <p:blipFill>
          <a:blip r:embed="rId2"/>
          <a:stretch>
            <a:fillRect/>
          </a:stretch>
        </p:blipFill>
        <p:spPr>
          <a:xfrm>
            <a:off x="478115" y="1903035"/>
            <a:ext cx="11715152" cy="5575574"/>
          </a:xfrm>
          <a:prstGeom prst="rect">
            <a:avLst/>
          </a:prstGeom>
          <a:ln w="25400">
            <a:solidFill>
              <a:srgbClr val="000000"/>
            </a:solidFill>
            <a:miter lim="400000"/>
          </a:ln>
        </p:spPr>
      </p:pic>
      <p:pic>
        <p:nvPicPr>
          <p:cNvPr id="411" name="スクリーンショット 2024-01-17 22.00.54.png" descr="スクリーンショット 2024-01-17 22.00.54.png"/>
          <p:cNvPicPr>
            <a:picLocks noChangeAspect="1"/>
          </p:cNvPicPr>
          <p:nvPr/>
        </p:nvPicPr>
        <p:blipFill>
          <a:blip r:embed="rId3"/>
          <a:stretch>
            <a:fillRect/>
          </a:stretch>
        </p:blipFill>
        <p:spPr>
          <a:xfrm>
            <a:off x="478115" y="7653401"/>
            <a:ext cx="11715152" cy="5625875"/>
          </a:xfrm>
          <a:prstGeom prst="rect">
            <a:avLst/>
          </a:prstGeom>
          <a:ln w="25400">
            <a:solidFill>
              <a:srgbClr val="000000"/>
            </a:solidFill>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134" name="トークナイザー"/>
          <p:cNvSpPr txBox="1"/>
          <p:nvPr/>
        </p:nvSpPr>
        <p:spPr>
          <a:xfrm>
            <a:off x="9910792" y="415919"/>
            <a:ext cx="50038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トークナイザー</a:t>
            </a:r>
          </a:p>
        </p:txBody>
      </p:sp>
      <p:sp>
        <p:nvSpPr>
          <p:cNvPr id="135" name="トークナイザーはテキストを深層学習モデルの入力データに変換する…"/>
          <p:cNvSpPr txBox="1"/>
          <p:nvPr/>
        </p:nvSpPr>
        <p:spPr>
          <a:xfrm>
            <a:off x="4465844" y="2034496"/>
            <a:ext cx="17132962" cy="2235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200"/>
            </a:pPr>
            <a:r>
              <a:t>トークナイザーはテキストを深層学習モデルの入力データに変換する</a:t>
            </a:r>
          </a:p>
          <a:p>
            <a:pPr algn="l">
              <a:defRPr sz="4200"/>
            </a:pPr>
            <a:r>
              <a:t>深層学習モデルの入力データはこれまでのMLP,CNNと同じ多次元配列</a:t>
            </a:r>
          </a:p>
          <a:p>
            <a:pPr algn="l">
              <a:defRPr sz="4200"/>
            </a:pPr>
            <a:r>
              <a:t>(この多次元配列を「テンソル」という言い方をします）</a:t>
            </a:r>
          </a:p>
        </p:txBody>
      </p:sp>
      <p:sp>
        <p:nvSpPr>
          <p:cNvPr id="136" name="≒トークナイザー(tokenizer)はトークン化(してからテンソルに)するという意味"/>
          <p:cNvSpPr txBox="1"/>
          <p:nvPr/>
        </p:nvSpPr>
        <p:spPr>
          <a:xfrm>
            <a:off x="1285156" y="4859906"/>
            <a:ext cx="22255074" cy="774701"/>
          </a:xfrm>
          <a:prstGeom prst="rect">
            <a:avLst/>
          </a:prstGeom>
          <a:ln w="635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800"/>
            </a:lvl1pPr>
          </a:lstStyle>
          <a:p>
            <a:r>
              <a:t>≒トークナイザー(tokenizer)はトークン化(してからテンソルに)するという意味</a:t>
            </a:r>
          </a:p>
        </p:txBody>
      </p:sp>
      <p:sp>
        <p:nvSpPr>
          <p:cNvPr id="137" name="トークン化：あるルールに従って文章を分割する作業"/>
          <p:cNvSpPr txBox="1"/>
          <p:nvPr/>
        </p:nvSpPr>
        <p:spPr>
          <a:xfrm>
            <a:off x="2349068" y="6773052"/>
            <a:ext cx="1680845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lvl1pPr>
          </a:lstStyle>
          <a:p>
            <a:r>
              <a:t>トークン化：あるルールに従って文章を分割する作業</a:t>
            </a:r>
          </a:p>
        </p:txBody>
      </p:sp>
      <p:sp>
        <p:nvSpPr>
          <p:cNvPr id="138" name="文字によるトークン化…"/>
          <p:cNvSpPr txBox="1"/>
          <p:nvPr/>
        </p:nvSpPr>
        <p:spPr>
          <a:xfrm>
            <a:off x="7249062" y="8686197"/>
            <a:ext cx="8039101" cy="2540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文字によるトークン化</a:t>
            </a:r>
          </a:p>
          <a:p>
            <a:pPr algn="l">
              <a:defRPr sz="4800"/>
            </a:pPr>
            <a:r>
              <a:t>単語によるトークン化</a:t>
            </a:r>
          </a:p>
          <a:p>
            <a:pPr algn="l">
              <a:defRPr sz="4800"/>
            </a:pPr>
            <a:r>
              <a:t>サブワードによるトークン化</a:t>
            </a:r>
          </a:p>
        </p:txBody>
      </p:sp>
      <p:sp>
        <p:nvSpPr>
          <p:cNvPr id="139" name="テキスト"/>
          <p:cNvSpPr txBox="1"/>
          <p:nvPr/>
        </p:nvSpPr>
        <p:spPr>
          <a:xfrm>
            <a:off x="10984819" y="11321747"/>
            <a:ext cx="127001" cy="1625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角丸四角形"/>
          <p:cNvSpPr/>
          <p:nvPr/>
        </p:nvSpPr>
        <p:spPr>
          <a:xfrm>
            <a:off x="8546161" y="3668298"/>
            <a:ext cx="15640172" cy="9772260"/>
          </a:xfrm>
          <a:prstGeom prst="roundRect">
            <a:avLst>
              <a:gd name="adj" fmla="val 11192"/>
            </a:avLst>
          </a:prstGeom>
          <a:solidFill>
            <a:schemeClr val="accent1">
              <a:lumOff val="16847"/>
              <a:alpha val="50969"/>
            </a:schemeClr>
          </a:solidFill>
          <a:ln w="25400">
            <a:solidFill>
              <a:srgbClr val="000000"/>
            </a:solidFill>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14" name="角丸四角形"/>
          <p:cNvSpPr/>
          <p:nvPr/>
        </p:nvSpPr>
        <p:spPr>
          <a:xfrm>
            <a:off x="856082" y="3668298"/>
            <a:ext cx="7291678" cy="9772260"/>
          </a:xfrm>
          <a:prstGeom prst="roundRect">
            <a:avLst>
              <a:gd name="adj" fmla="val 15000"/>
            </a:avLst>
          </a:prstGeom>
          <a:solidFill>
            <a:schemeClr val="accent1">
              <a:lumOff val="16847"/>
              <a:alpha val="50969"/>
            </a:schemeClr>
          </a:solidFill>
          <a:ln w="25400">
            <a:solidFill>
              <a:srgbClr val="000000"/>
            </a:solidFill>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15"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16" name="モデルの作成"/>
          <p:cNvSpPr txBox="1"/>
          <p:nvPr/>
        </p:nvSpPr>
        <p:spPr>
          <a:xfrm>
            <a:off x="10090530" y="435856"/>
            <a:ext cx="4270376"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モデルの作成</a:t>
            </a:r>
          </a:p>
        </p:txBody>
      </p:sp>
      <p:sp>
        <p:nvSpPr>
          <p:cNvPr id="417" name="model = Sequential()"/>
          <p:cNvSpPr txBox="1"/>
          <p:nvPr/>
        </p:nvSpPr>
        <p:spPr>
          <a:xfrm>
            <a:off x="1680689" y="4719722"/>
            <a:ext cx="5359820" cy="603250"/>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model = Sequential()</a:t>
            </a:r>
          </a:p>
        </p:txBody>
      </p:sp>
      <p:sp>
        <p:nvSpPr>
          <p:cNvPr id="418" name="今まではkerasのSequential() (=Sequential API)を使っていました…"/>
          <p:cNvSpPr txBox="1"/>
          <p:nvPr/>
        </p:nvSpPr>
        <p:spPr>
          <a:xfrm>
            <a:off x="1416910" y="1867194"/>
            <a:ext cx="22478600" cy="15430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4500"/>
            </a:pPr>
            <a:r>
              <a:t>今まではkerasのSequential() (=Sequential API)を使っていました</a:t>
            </a:r>
          </a:p>
          <a:p>
            <a:pPr algn="l">
              <a:defRPr sz="4500"/>
            </a:pPr>
            <a:r>
              <a:t>複数の入出力など複雑なモデルを作るにはFunctional APIというものを使います</a:t>
            </a:r>
          </a:p>
        </p:txBody>
      </p:sp>
      <p:sp>
        <p:nvSpPr>
          <p:cNvPr id="419" name="in = Input(~~)…"/>
          <p:cNvSpPr txBox="1"/>
          <p:nvPr/>
        </p:nvSpPr>
        <p:spPr>
          <a:xfrm>
            <a:off x="9416185" y="9164540"/>
            <a:ext cx="10038615" cy="4159251"/>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700"/>
            </a:pPr>
            <a:r>
              <a:rPr>
                <a:solidFill>
                  <a:schemeClr val="accent5">
                    <a:hueOff val="-82419"/>
                    <a:satOff val="-9513"/>
                    <a:lumOff val="-16343"/>
                  </a:schemeClr>
                </a:solidFill>
              </a:rPr>
              <a:t>in</a:t>
            </a:r>
            <a:r>
              <a:t> = Input(~~)</a:t>
            </a:r>
          </a:p>
          <a:p>
            <a:pPr algn="l">
              <a:defRPr sz="3700"/>
            </a:pPr>
            <a:r>
              <a:rPr>
                <a:solidFill>
                  <a:schemeClr val="accent1">
                    <a:lumOff val="-13575"/>
                  </a:schemeClr>
                </a:solidFill>
              </a:rPr>
              <a:t>middle1</a:t>
            </a:r>
            <a:r>
              <a:t> = (~~~~)(</a:t>
            </a:r>
            <a:r>
              <a:rPr>
                <a:solidFill>
                  <a:schemeClr val="accent5">
                    <a:hueOff val="-82419"/>
                    <a:satOff val="-9513"/>
                    <a:lumOff val="-16343"/>
                  </a:schemeClr>
                </a:solidFill>
              </a:rPr>
              <a:t>in</a:t>
            </a:r>
            <a:r>
              <a:t>)</a:t>
            </a:r>
          </a:p>
          <a:p>
            <a:pPr algn="l">
              <a:defRPr sz="3700"/>
            </a:pPr>
            <a:r>
              <a:rPr>
                <a:solidFill>
                  <a:schemeClr val="accent3">
                    <a:hueOff val="914337"/>
                    <a:satOff val="31515"/>
                    <a:lumOff val="-30790"/>
                  </a:schemeClr>
                </a:solidFill>
              </a:rPr>
              <a:t>out</a:t>
            </a:r>
            <a:r>
              <a:t> = (~~~~)(</a:t>
            </a:r>
            <a:r>
              <a:rPr>
                <a:solidFill>
                  <a:schemeClr val="accent1">
                    <a:lumOff val="-13575"/>
                  </a:schemeClr>
                </a:solidFill>
              </a:rPr>
              <a:t>middle1</a:t>
            </a:r>
            <a:r>
              <a:t>)</a:t>
            </a:r>
          </a:p>
          <a:p>
            <a:pPr algn="l">
              <a:defRPr sz="3700"/>
            </a:pPr>
            <a:r>
              <a:rPr u="sng"/>
              <a:t>model = Model(input=[</a:t>
            </a:r>
            <a:r>
              <a:rPr u="sng">
                <a:solidFill>
                  <a:schemeClr val="accent5">
                    <a:hueOff val="-82419"/>
                    <a:satOff val="-9513"/>
                    <a:lumOff val="-16343"/>
                  </a:schemeClr>
                </a:solidFill>
              </a:rPr>
              <a:t>in</a:t>
            </a:r>
            <a:r>
              <a:rPr u="sng"/>
              <a:t>],output=[</a:t>
            </a:r>
            <a:r>
              <a:rPr u="sng">
                <a:solidFill>
                  <a:schemeClr val="accent3">
                    <a:hueOff val="914337"/>
                    <a:satOff val="31515"/>
                    <a:lumOff val="-30790"/>
                  </a:schemeClr>
                </a:solidFill>
              </a:rPr>
              <a:t>out</a:t>
            </a:r>
            <a:r>
              <a:rPr u="sng"/>
              <a:t>])</a:t>
            </a:r>
          </a:p>
          <a:p>
            <a:pPr algn="l">
              <a:defRPr sz="3700"/>
            </a:pPr>
            <a:r>
              <a:t>model.compile(~~~)</a:t>
            </a:r>
          </a:p>
          <a:p>
            <a:pPr algn="l">
              <a:defRPr sz="3700"/>
            </a:pPr>
            <a:r>
              <a:t>model.summary()</a:t>
            </a:r>
          </a:p>
        </p:txBody>
      </p:sp>
      <p:sp>
        <p:nvSpPr>
          <p:cNvPr id="420" name="Sequential API"/>
          <p:cNvSpPr txBox="1"/>
          <p:nvPr/>
        </p:nvSpPr>
        <p:spPr>
          <a:xfrm>
            <a:off x="2273760" y="3847201"/>
            <a:ext cx="4173678" cy="6286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100"/>
            </a:lvl1pPr>
          </a:lstStyle>
          <a:p>
            <a:r>
              <a:t>Sequential API</a:t>
            </a:r>
          </a:p>
        </p:txBody>
      </p:sp>
      <p:sp>
        <p:nvSpPr>
          <p:cNvPr id="421" name="Functional API"/>
          <p:cNvSpPr txBox="1"/>
          <p:nvPr/>
        </p:nvSpPr>
        <p:spPr>
          <a:xfrm>
            <a:off x="9215429" y="3847201"/>
            <a:ext cx="4130460" cy="6286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100"/>
            </a:lvl1pPr>
          </a:lstStyle>
          <a:p>
            <a:r>
              <a:t>Functional API</a:t>
            </a:r>
          </a:p>
        </p:txBody>
      </p:sp>
      <p:sp>
        <p:nvSpPr>
          <p:cNvPr id="422" name="線"/>
          <p:cNvSpPr/>
          <p:nvPr/>
        </p:nvSpPr>
        <p:spPr>
          <a:xfrm>
            <a:off x="7681928" y="8952149"/>
            <a:ext cx="1" cy="3259410"/>
          </a:xfrm>
          <a:prstGeom prst="line">
            <a:avLst/>
          </a:prstGeom>
          <a:ln w="88900">
            <a:solidFill>
              <a:srgbClr val="000000"/>
            </a:solidFill>
            <a:miter lim="400000"/>
            <a:tailEnd type="triangle"/>
          </a:ln>
        </p:spPr>
        <p:txBody>
          <a:bodyPr lIns="50800" tIns="50800" rIns="50800" bIns="50800" anchor="ctr"/>
          <a:lstStyle/>
          <a:p>
            <a:endParaRPr/>
          </a:p>
        </p:txBody>
      </p:sp>
      <p:sp>
        <p:nvSpPr>
          <p:cNvPr id="423" name="モデルの層は順に作られていく"/>
          <p:cNvSpPr txBox="1"/>
          <p:nvPr/>
        </p:nvSpPr>
        <p:spPr>
          <a:xfrm>
            <a:off x="961166" y="12656634"/>
            <a:ext cx="6798867"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3600"/>
            </a:lvl1pPr>
          </a:lstStyle>
          <a:p>
            <a:r>
              <a:t>モデルの層は順に作られていく</a:t>
            </a:r>
          </a:p>
        </p:txBody>
      </p:sp>
      <p:sp>
        <p:nvSpPr>
          <p:cNvPr id="424" name="model = Sequential()…"/>
          <p:cNvSpPr txBox="1"/>
          <p:nvPr/>
        </p:nvSpPr>
        <p:spPr>
          <a:xfrm>
            <a:off x="1680689" y="8857829"/>
            <a:ext cx="5359820" cy="3448050"/>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700"/>
            </a:pPr>
            <a:r>
              <a:t>model = Sequential()</a:t>
            </a:r>
          </a:p>
          <a:p>
            <a:pPr algn="l">
              <a:defRPr sz="3700"/>
            </a:pPr>
            <a:r>
              <a:t>model.add(~~~~)</a:t>
            </a:r>
          </a:p>
          <a:p>
            <a:pPr algn="l">
              <a:defRPr sz="3700"/>
            </a:pPr>
            <a:r>
              <a:t>model.add(~~~~)</a:t>
            </a:r>
          </a:p>
          <a:p>
            <a:pPr algn="l">
              <a:defRPr sz="3700"/>
            </a:pPr>
            <a:r>
              <a:t>model.compile(~~~)</a:t>
            </a:r>
          </a:p>
          <a:p>
            <a:pPr algn="l">
              <a:defRPr sz="3700"/>
            </a:pPr>
            <a:r>
              <a:t>model.summary()</a:t>
            </a:r>
          </a:p>
        </p:txBody>
      </p:sp>
      <p:sp>
        <p:nvSpPr>
          <p:cNvPr id="425" name="(一度modelを作ったら…"/>
          <p:cNvSpPr txBox="1"/>
          <p:nvPr/>
        </p:nvSpPr>
        <p:spPr>
          <a:xfrm>
            <a:off x="1789249" y="6307514"/>
            <a:ext cx="5142701" cy="12890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700"/>
            </a:pPr>
            <a:r>
              <a:t>(一度modelを作ったら</a:t>
            </a:r>
          </a:p>
          <a:p>
            <a:pPr algn="l">
              <a:defRPr sz="3700"/>
            </a:pPr>
            <a:r>
              <a:t>addで追加していく)</a:t>
            </a:r>
          </a:p>
        </p:txBody>
      </p:sp>
      <p:sp>
        <p:nvSpPr>
          <p:cNvPr id="426" name="矢印"/>
          <p:cNvSpPr/>
          <p:nvPr/>
        </p:nvSpPr>
        <p:spPr>
          <a:xfrm rot="16200000" flipH="1">
            <a:off x="3997933" y="5617558"/>
            <a:ext cx="725332" cy="693752"/>
          </a:xfrm>
          <a:prstGeom prst="rightArrow">
            <a:avLst>
              <a:gd name="adj1" fmla="val 32000"/>
              <a:gd name="adj2" fmla="val 66913"/>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27" name="矢印"/>
          <p:cNvSpPr/>
          <p:nvPr/>
        </p:nvSpPr>
        <p:spPr>
          <a:xfrm rot="16200000" flipH="1">
            <a:off x="3997933" y="7797532"/>
            <a:ext cx="725332" cy="693752"/>
          </a:xfrm>
          <a:prstGeom prst="rightArrow">
            <a:avLst>
              <a:gd name="adj1" fmla="val 32000"/>
              <a:gd name="adj2" fmla="val 66913"/>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28" name="in = Input(~~)"/>
          <p:cNvSpPr txBox="1"/>
          <p:nvPr/>
        </p:nvSpPr>
        <p:spPr>
          <a:xfrm>
            <a:off x="9541254" y="4681622"/>
            <a:ext cx="3478810" cy="603250"/>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700"/>
            </a:lvl1pPr>
          </a:lstStyle>
          <a:p>
            <a:r>
              <a:t>in = Input(~~)</a:t>
            </a:r>
          </a:p>
        </p:txBody>
      </p:sp>
      <p:sp>
        <p:nvSpPr>
          <p:cNvPr id="429" name="in = Input(~~)…"/>
          <p:cNvSpPr txBox="1"/>
          <p:nvPr/>
        </p:nvSpPr>
        <p:spPr>
          <a:xfrm>
            <a:off x="9404742" y="6401132"/>
            <a:ext cx="5153534" cy="1314450"/>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700"/>
            </a:pPr>
            <a:r>
              <a:t>in = Input(~~)</a:t>
            </a:r>
          </a:p>
          <a:p>
            <a:pPr algn="l">
              <a:defRPr sz="3700"/>
            </a:pPr>
            <a:r>
              <a:t>middle1 = (~~~~)(</a:t>
            </a:r>
            <a:r>
              <a:rPr>
                <a:solidFill>
                  <a:schemeClr val="accent5">
                    <a:hueOff val="-82419"/>
                    <a:satOff val="-9513"/>
                    <a:lumOff val="-16343"/>
                  </a:schemeClr>
                </a:solidFill>
              </a:rPr>
              <a:t>in</a:t>
            </a:r>
            <a:r>
              <a:t>)</a:t>
            </a:r>
          </a:p>
        </p:txBody>
      </p:sp>
      <p:sp>
        <p:nvSpPr>
          <p:cNvPr id="430" name="矢印"/>
          <p:cNvSpPr/>
          <p:nvPr/>
        </p:nvSpPr>
        <p:spPr>
          <a:xfrm rot="16200000" flipH="1">
            <a:off x="10917993" y="5515176"/>
            <a:ext cx="725332" cy="693752"/>
          </a:xfrm>
          <a:prstGeom prst="rightArrow">
            <a:avLst>
              <a:gd name="adj1" fmla="val 32000"/>
              <a:gd name="adj2" fmla="val 66913"/>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31" name="矢印"/>
          <p:cNvSpPr/>
          <p:nvPr/>
        </p:nvSpPr>
        <p:spPr>
          <a:xfrm rot="16200000" flipH="1">
            <a:off x="10917993" y="8040027"/>
            <a:ext cx="725332" cy="693751"/>
          </a:xfrm>
          <a:prstGeom prst="rightArrow">
            <a:avLst>
              <a:gd name="adj1" fmla="val 32000"/>
              <a:gd name="adj2" fmla="val 66913"/>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32" name="Inputで入力の形を指定…"/>
          <p:cNvSpPr txBox="1"/>
          <p:nvPr/>
        </p:nvSpPr>
        <p:spPr>
          <a:xfrm>
            <a:off x="14203103" y="4360947"/>
            <a:ext cx="6403545" cy="1244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600"/>
            </a:pPr>
            <a:r>
              <a:t>Inputで入力の形を指定</a:t>
            </a:r>
          </a:p>
          <a:p>
            <a:pPr>
              <a:defRPr sz="3600"/>
            </a:pPr>
            <a:r>
              <a:t>(ここではinという変数を設定)</a:t>
            </a:r>
          </a:p>
        </p:txBody>
      </p:sp>
      <p:sp>
        <p:nvSpPr>
          <p:cNvPr id="433" name="inがつながる層を追加する…"/>
          <p:cNvSpPr txBox="1"/>
          <p:nvPr/>
        </p:nvSpPr>
        <p:spPr>
          <a:xfrm>
            <a:off x="15176389" y="6558706"/>
            <a:ext cx="7944766" cy="1244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600"/>
            </a:pPr>
            <a:r>
              <a:t>inがつながる層を追加する</a:t>
            </a:r>
          </a:p>
          <a:p>
            <a:pPr>
              <a:defRPr sz="3600"/>
            </a:pPr>
            <a:r>
              <a:t>(ここではmiddle1という変数を設定)</a:t>
            </a:r>
          </a:p>
        </p:txBody>
      </p:sp>
      <p:sp>
        <p:nvSpPr>
          <p:cNvPr id="434" name="最後に…"/>
          <p:cNvSpPr txBox="1"/>
          <p:nvPr/>
        </p:nvSpPr>
        <p:spPr>
          <a:xfrm>
            <a:off x="19349422" y="9593165"/>
            <a:ext cx="4943863" cy="3302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defRPr sz="3600"/>
            </a:pPr>
            <a:r>
              <a:t>最後に</a:t>
            </a:r>
          </a:p>
          <a:p>
            <a:pPr>
              <a:defRPr sz="3600"/>
            </a:pPr>
            <a:r>
              <a:t>model = Model(~~)</a:t>
            </a:r>
          </a:p>
          <a:p>
            <a:pPr>
              <a:defRPr sz="3600"/>
            </a:pPr>
            <a:r>
              <a:t>で入出力を設定</a:t>
            </a:r>
          </a:p>
          <a:p>
            <a:pPr>
              <a:defRPr sz="3600"/>
            </a:pPr>
            <a:r>
              <a:t>(ここでは入力をin,</a:t>
            </a:r>
          </a:p>
          <a:p>
            <a:pPr>
              <a:defRPr sz="3600"/>
            </a:pPr>
            <a:r>
              <a:t>出力をoutに設定)</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37" name="モデルの作成"/>
          <p:cNvSpPr txBox="1"/>
          <p:nvPr/>
        </p:nvSpPr>
        <p:spPr>
          <a:xfrm>
            <a:off x="10090530" y="435856"/>
            <a:ext cx="4270376"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モデルの作成</a:t>
            </a:r>
          </a:p>
        </p:txBody>
      </p:sp>
      <p:pic>
        <p:nvPicPr>
          <p:cNvPr id="438" name="スクリーンショット 2024-01-16 12.46.23.png" descr="スクリーンショット 2024-01-16 12.46.23.png"/>
          <p:cNvPicPr>
            <a:picLocks noChangeAspect="1"/>
          </p:cNvPicPr>
          <p:nvPr/>
        </p:nvPicPr>
        <p:blipFill>
          <a:blip r:embed="rId2"/>
          <a:srcRect t="16925" b="21818"/>
          <a:stretch>
            <a:fillRect/>
          </a:stretch>
        </p:blipFill>
        <p:spPr>
          <a:xfrm>
            <a:off x="580775" y="1847736"/>
            <a:ext cx="10784855" cy="5262422"/>
          </a:xfrm>
          <a:prstGeom prst="rect">
            <a:avLst/>
          </a:prstGeom>
          <a:ln w="25400">
            <a:solidFill>
              <a:srgbClr val="000000"/>
            </a:solidFill>
            <a:miter lim="400000"/>
          </a:ln>
        </p:spPr>
      </p:pic>
      <p:sp>
        <p:nvSpPr>
          <p:cNvPr id="439" name="Functional API"/>
          <p:cNvSpPr txBox="1"/>
          <p:nvPr/>
        </p:nvSpPr>
        <p:spPr>
          <a:xfrm>
            <a:off x="582083" y="7348896"/>
            <a:ext cx="3640685" cy="558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600"/>
            </a:lvl1pPr>
          </a:lstStyle>
          <a:p>
            <a:r>
              <a:t>Functional API</a:t>
            </a:r>
          </a:p>
        </p:txBody>
      </p:sp>
      <p:sp>
        <p:nvSpPr>
          <p:cNvPr id="440" name="input_ids = Input(~~)…"/>
          <p:cNvSpPr txBox="1"/>
          <p:nvPr/>
        </p:nvSpPr>
        <p:spPr>
          <a:xfrm>
            <a:off x="449757" y="8110605"/>
            <a:ext cx="15485619" cy="5289550"/>
          </a:xfrm>
          <a:prstGeom prst="rect">
            <a:avLst/>
          </a:prstGeom>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500"/>
            </a:pPr>
            <a:r>
              <a:rPr>
                <a:solidFill>
                  <a:schemeClr val="accent5">
                    <a:hueOff val="-82419"/>
                    <a:satOff val="-9513"/>
                    <a:lumOff val="-16343"/>
                  </a:schemeClr>
                </a:solidFill>
              </a:rPr>
              <a:t>input_ids</a:t>
            </a:r>
            <a:r>
              <a:t> = Input(~~)</a:t>
            </a:r>
          </a:p>
          <a:p>
            <a:pPr algn="l">
              <a:defRPr sz="3500"/>
            </a:pPr>
            <a:r>
              <a:rPr>
                <a:solidFill>
                  <a:schemeClr val="accent5">
                    <a:hueOff val="-82419"/>
                    <a:satOff val="-9513"/>
                    <a:lumOff val="-16343"/>
                  </a:schemeClr>
                </a:solidFill>
              </a:rPr>
              <a:t>attention_mask</a:t>
            </a:r>
            <a:r>
              <a:t> = Input(~~)</a:t>
            </a:r>
          </a:p>
          <a:p>
            <a:pPr algn="l">
              <a:defRPr sz="3500"/>
            </a:pPr>
            <a:r>
              <a:t>bert_output = bert_model(input_ids, attention_mask)[0]</a:t>
            </a:r>
          </a:p>
          <a:p>
            <a:pPr algn="l">
              <a:defRPr sz="3500"/>
            </a:pPr>
            <a:r>
              <a:rPr>
                <a:solidFill>
                  <a:schemeClr val="accent1">
                    <a:hueOff val="114395"/>
                    <a:lumOff val="-24975"/>
                  </a:schemeClr>
                </a:solidFill>
              </a:rPr>
              <a:t>clf_output</a:t>
            </a:r>
            <a:r>
              <a:t> = bert_output[:, 0, :]</a:t>
            </a:r>
          </a:p>
          <a:p>
            <a:pPr algn="l">
              <a:defRPr sz="3500"/>
            </a:pPr>
            <a:r>
              <a:rPr>
                <a:solidFill>
                  <a:schemeClr val="accent3">
                    <a:hueOff val="914337"/>
                    <a:satOff val="31515"/>
                    <a:lumOff val="-30790"/>
                  </a:schemeClr>
                </a:solidFill>
              </a:rPr>
              <a:t>out</a:t>
            </a:r>
            <a:r>
              <a:t> = (~~~~)(</a:t>
            </a:r>
            <a:r>
              <a:rPr>
                <a:solidFill>
                  <a:schemeClr val="accent1">
                    <a:hueOff val="114395"/>
                    <a:lumOff val="-24975"/>
                  </a:schemeClr>
                </a:solidFill>
              </a:rPr>
              <a:t>clf_output</a:t>
            </a:r>
            <a:r>
              <a:t>)</a:t>
            </a:r>
          </a:p>
          <a:p>
            <a:pPr algn="l">
              <a:defRPr sz="3500"/>
            </a:pPr>
            <a:r>
              <a:t>model2 = Model(input=[</a:t>
            </a:r>
            <a:r>
              <a:rPr>
                <a:solidFill>
                  <a:schemeClr val="accent5">
                    <a:hueOff val="-82419"/>
                    <a:satOff val="-9513"/>
                    <a:lumOff val="-16343"/>
                  </a:schemeClr>
                </a:solidFill>
              </a:rPr>
              <a:t>input_ids, attention_mask</a:t>
            </a:r>
            <a:r>
              <a:t>],output=[</a:t>
            </a:r>
            <a:r>
              <a:rPr>
                <a:solidFill>
                  <a:schemeClr val="accent3">
                    <a:hueOff val="914337"/>
                    <a:satOff val="31515"/>
                    <a:lumOff val="-30790"/>
                  </a:schemeClr>
                </a:solidFill>
              </a:rPr>
              <a:t>out</a:t>
            </a:r>
            <a:r>
              <a:t>])</a:t>
            </a:r>
          </a:p>
          <a:p>
            <a:pPr algn="l">
              <a:defRPr sz="3500"/>
            </a:pPr>
            <a:r>
              <a:t>model.compile(~~~)</a:t>
            </a:r>
          </a:p>
          <a:p>
            <a:pPr algn="l">
              <a:defRPr sz="3500"/>
            </a:pPr>
            <a:r>
              <a:t>model.summary()</a:t>
            </a:r>
          </a:p>
        </p:txBody>
      </p:sp>
      <p:sp>
        <p:nvSpPr>
          <p:cNvPr id="441" name="BERTモデルの中身の詳細は…"/>
          <p:cNvSpPr txBox="1"/>
          <p:nvPr/>
        </p:nvSpPr>
        <p:spPr>
          <a:xfrm>
            <a:off x="15341787" y="6203950"/>
            <a:ext cx="6325845" cy="1308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800"/>
            </a:pPr>
            <a:r>
              <a:t>BERTモデルの中身の詳細は</a:t>
            </a:r>
          </a:p>
          <a:p>
            <a:pPr>
              <a:defRPr sz="3800"/>
            </a:pPr>
            <a:r>
              <a:t>割愛します</a:t>
            </a:r>
          </a:p>
        </p:txBody>
      </p:sp>
      <p:sp>
        <p:nvSpPr>
          <p:cNvPr id="442" name="←TFBertModel .from _pretrained(〜〜〜)で、…"/>
          <p:cNvSpPr txBox="1"/>
          <p:nvPr/>
        </p:nvSpPr>
        <p:spPr>
          <a:xfrm>
            <a:off x="11736453" y="2014715"/>
            <a:ext cx="11454436" cy="1308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800"/>
            </a:pPr>
            <a:r>
              <a:t>←TFBertModel .from _pretrained(〜〜〜)で、</a:t>
            </a:r>
          </a:p>
          <a:p>
            <a:pPr algn="l">
              <a:defRPr sz="3800"/>
            </a:pPr>
            <a:r>
              <a:t>　学習済みのモデルを読み込む(日本語BERT)</a:t>
            </a:r>
          </a:p>
        </p:txBody>
      </p:sp>
      <p:sp>
        <p:nvSpPr>
          <p:cNvPr id="443" name="←input_ids(エンコード)と、…"/>
          <p:cNvSpPr txBox="1"/>
          <p:nvPr/>
        </p:nvSpPr>
        <p:spPr>
          <a:xfrm>
            <a:off x="11797771" y="3525716"/>
            <a:ext cx="11017200" cy="2032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800"/>
            </a:pPr>
            <a:r>
              <a:t>←input_ids(エンコード)と、</a:t>
            </a:r>
          </a:p>
          <a:p>
            <a:pPr algn="l">
              <a:defRPr sz="3800"/>
            </a:pPr>
            <a:r>
              <a:t>　attention_mask(エンコード:1, パディング:0)</a:t>
            </a:r>
          </a:p>
          <a:p>
            <a:pPr algn="l">
              <a:defRPr sz="3800"/>
            </a:pPr>
            <a:r>
              <a:t>　の2つの情報を入力</a:t>
            </a:r>
          </a:p>
        </p:txBody>
      </p:sp>
      <p:sp>
        <p:nvSpPr>
          <p:cNvPr id="444" name="←input=[入力1, 入力2]とする…"/>
          <p:cNvSpPr txBox="1"/>
          <p:nvPr/>
        </p:nvSpPr>
        <p:spPr>
          <a:xfrm>
            <a:off x="16273172" y="11509670"/>
            <a:ext cx="7680169" cy="1308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800"/>
            </a:pPr>
            <a:r>
              <a:t>←input=[入力1, 入力2]とする</a:t>
            </a:r>
          </a:p>
          <a:p>
            <a:pPr algn="l">
              <a:defRPr sz="3800"/>
            </a:pPr>
            <a:r>
              <a:t>　ことで２入力1出力になっている</a:t>
            </a:r>
          </a:p>
        </p:txBody>
      </p:sp>
      <p:sp>
        <p:nvSpPr>
          <p:cNvPr id="445" name="読み込んだBERTモデルに2つを入力して結果をbert_outputが受け取る"/>
          <p:cNvSpPr txBox="1"/>
          <p:nvPr/>
        </p:nvSpPr>
        <p:spPr>
          <a:xfrm>
            <a:off x="2679963" y="4157613"/>
            <a:ext cx="7260579" cy="323851"/>
          </a:xfrm>
          <a:prstGeom prst="rect">
            <a:avLst/>
          </a:prstGeom>
          <a:solidFill>
            <a:schemeClr val="accent5">
              <a:hueOff val="-82419"/>
              <a:satOff val="-9513"/>
              <a:lumOff val="-16343"/>
              <a:alpha val="40858"/>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700">
                <a:latin typeface="+mn-lt"/>
                <a:ea typeface="+mn-ea"/>
                <a:cs typeface="+mn-cs"/>
                <a:sym typeface="ヒラギノ角ゴ ProN W3"/>
              </a:defRPr>
            </a:lvl1pPr>
          </a:lstStyle>
          <a:p>
            <a:r>
              <a:t>読み込んだBERTモデルに2つを入力して結果をbert_outputが受け取る</a:t>
            </a:r>
          </a:p>
        </p:txBody>
      </p:sp>
      <p:sp>
        <p:nvSpPr>
          <p:cNvPr id="446" name="bert_outputの予測結果の部分をclf_outが受け取る"/>
          <p:cNvSpPr txBox="1"/>
          <p:nvPr/>
        </p:nvSpPr>
        <p:spPr>
          <a:xfrm>
            <a:off x="5389995" y="5376987"/>
            <a:ext cx="5116622" cy="323850"/>
          </a:xfrm>
          <a:prstGeom prst="rect">
            <a:avLst/>
          </a:prstGeom>
          <a:solidFill>
            <a:schemeClr val="accent5">
              <a:hueOff val="-82419"/>
              <a:satOff val="-9513"/>
              <a:lumOff val="-16343"/>
              <a:alpha val="40858"/>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700">
                <a:latin typeface="+mn-lt"/>
                <a:ea typeface="+mn-ea"/>
                <a:cs typeface="+mn-cs"/>
                <a:sym typeface="ヒラギノ角ゴ ProN W3"/>
              </a:defRPr>
            </a:lvl1pPr>
          </a:lstStyle>
          <a:p>
            <a:r>
              <a:t>bert_outputの予測結果の部分をclf_outが受け取る</a:t>
            </a:r>
          </a:p>
        </p:txBody>
      </p:sp>
      <p:sp>
        <p:nvSpPr>
          <p:cNvPr id="447" name="sigmoid関数で0~1の値をoutが受け取る"/>
          <p:cNvSpPr txBox="1"/>
          <p:nvPr/>
        </p:nvSpPr>
        <p:spPr>
          <a:xfrm>
            <a:off x="7306567" y="5744679"/>
            <a:ext cx="4097079" cy="323851"/>
          </a:xfrm>
          <a:prstGeom prst="rect">
            <a:avLst/>
          </a:prstGeom>
          <a:solidFill>
            <a:schemeClr val="accent5">
              <a:hueOff val="-82419"/>
              <a:satOff val="-9513"/>
              <a:lumOff val="-16343"/>
              <a:alpha val="40858"/>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700">
                <a:latin typeface="+mn-lt"/>
                <a:ea typeface="+mn-ea"/>
                <a:cs typeface="+mn-cs"/>
                <a:sym typeface="ヒラギノ角ゴ ProN W3"/>
              </a:defRPr>
            </a:lvl1pPr>
          </a:lstStyle>
          <a:p>
            <a:r>
              <a:t>sigmoid関数で0~1の値をoutが受け取る</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50" name="テストデータの中身の確認"/>
          <p:cNvSpPr txBox="1"/>
          <p:nvPr/>
        </p:nvSpPr>
        <p:spPr>
          <a:xfrm>
            <a:off x="7995030" y="435856"/>
            <a:ext cx="8461376"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テストデータの中身の確認</a:t>
            </a:r>
          </a:p>
        </p:txBody>
      </p:sp>
      <p:pic>
        <p:nvPicPr>
          <p:cNvPr id="451" name="スクリーンショット 2024-01-16 13.42.57.png" descr="スクリーンショット 2024-01-16 13.42.57.png"/>
          <p:cNvPicPr>
            <a:picLocks noChangeAspect="1"/>
          </p:cNvPicPr>
          <p:nvPr/>
        </p:nvPicPr>
        <p:blipFill>
          <a:blip r:embed="rId2"/>
          <a:stretch>
            <a:fillRect/>
          </a:stretch>
        </p:blipFill>
        <p:spPr>
          <a:xfrm>
            <a:off x="1333187" y="2443384"/>
            <a:ext cx="12884742" cy="10861233"/>
          </a:xfrm>
          <a:prstGeom prst="rect">
            <a:avLst/>
          </a:prstGeom>
          <a:ln w="25400">
            <a:solidFill>
              <a:srgbClr val="000000"/>
            </a:solidFill>
            <a:miter lim="400000"/>
          </a:ln>
        </p:spPr>
      </p:pic>
      <p:sp>
        <p:nvSpPr>
          <p:cNvPr id="452" name="計19件"/>
          <p:cNvSpPr txBox="1"/>
          <p:nvPr/>
        </p:nvSpPr>
        <p:spPr>
          <a:xfrm>
            <a:off x="17929339" y="7152020"/>
            <a:ext cx="2636420" cy="1943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800"/>
            </a:lvl1pPr>
          </a:lstStyle>
          <a:p>
            <a:r>
              <a:t>計19件</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55" name="学習前の予測"/>
          <p:cNvSpPr txBox="1"/>
          <p:nvPr/>
        </p:nvSpPr>
        <p:spPr>
          <a:xfrm>
            <a:off x="10073068" y="435856"/>
            <a:ext cx="43053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学習前の予測</a:t>
            </a:r>
          </a:p>
        </p:txBody>
      </p:sp>
      <p:pic>
        <p:nvPicPr>
          <p:cNvPr id="456" name="スクリーンショット 2024-01-16 13.52.32.png" descr="スクリーンショット 2024-01-16 13.52.32.png"/>
          <p:cNvPicPr>
            <a:picLocks noChangeAspect="1"/>
          </p:cNvPicPr>
          <p:nvPr/>
        </p:nvPicPr>
        <p:blipFill>
          <a:blip r:embed="rId2"/>
          <a:srcRect t="42103"/>
          <a:stretch>
            <a:fillRect/>
          </a:stretch>
        </p:blipFill>
        <p:spPr>
          <a:xfrm>
            <a:off x="952545" y="4801702"/>
            <a:ext cx="21467600" cy="8682702"/>
          </a:xfrm>
          <a:prstGeom prst="rect">
            <a:avLst/>
          </a:prstGeom>
          <a:ln w="12700">
            <a:miter lim="400000"/>
          </a:ln>
        </p:spPr>
      </p:pic>
      <p:sp>
        <p:nvSpPr>
          <p:cNvPr id="457" name="・model.predict()で予測…"/>
          <p:cNvSpPr txBox="1"/>
          <p:nvPr/>
        </p:nvSpPr>
        <p:spPr>
          <a:xfrm>
            <a:off x="8988415" y="6895708"/>
            <a:ext cx="11790034" cy="1314451"/>
          </a:xfrm>
          <a:prstGeom prst="rect">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700"/>
            </a:pPr>
            <a:r>
              <a:t>・model.predict()で予測</a:t>
            </a:r>
          </a:p>
          <a:p>
            <a:pPr algn="l">
              <a:defRPr sz="3700"/>
            </a:pPr>
            <a:r>
              <a:t>・’input_ids’と’attention_mask’の2つを入力</a:t>
            </a:r>
          </a:p>
        </p:txBody>
      </p:sp>
      <p:sp>
        <p:nvSpPr>
          <p:cNvPr id="458" name="←19件の”がんを疑う所見”かどうかの確率…"/>
          <p:cNvSpPr txBox="1"/>
          <p:nvPr/>
        </p:nvSpPr>
        <p:spPr>
          <a:xfrm>
            <a:off x="7653202" y="10140569"/>
            <a:ext cx="12904928" cy="175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5200"/>
            </a:pPr>
            <a:r>
              <a:t>←19件の”がんを疑う所見”かどうかの確率</a:t>
            </a:r>
          </a:p>
          <a:p>
            <a:pPr>
              <a:defRPr sz="5200"/>
            </a:pPr>
            <a:r>
              <a:t>学習前なのでほぼ0.5付近</a:t>
            </a:r>
          </a:p>
        </p:txBody>
      </p:sp>
      <p:pic>
        <p:nvPicPr>
          <p:cNvPr id="459" name="スクリーンショット 2024-01-16 17.52.52.png" descr="スクリーンショット 2024-01-16 17.52.52.png"/>
          <p:cNvPicPr>
            <a:picLocks noChangeAspect="1"/>
          </p:cNvPicPr>
          <p:nvPr/>
        </p:nvPicPr>
        <p:blipFill>
          <a:blip r:embed="rId3"/>
          <a:stretch>
            <a:fillRect/>
          </a:stretch>
        </p:blipFill>
        <p:spPr>
          <a:xfrm>
            <a:off x="873585" y="1921615"/>
            <a:ext cx="20298663" cy="2567612"/>
          </a:xfrm>
          <a:prstGeom prst="rect">
            <a:avLst/>
          </a:prstGeom>
          <a:ln w="12700">
            <a:miter lim="400000"/>
          </a:ln>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62" name="学習前の予測"/>
          <p:cNvSpPr txBox="1"/>
          <p:nvPr/>
        </p:nvSpPr>
        <p:spPr>
          <a:xfrm>
            <a:off x="10073068" y="435856"/>
            <a:ext cx="43053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学習前の予測</a:t>
            </a:r>
          </a:p>
        </p:txBody>
      </p:sp>
      <p:sp>
        <p:nvSpPr>
          <p:cNvPr id="463" name="→0と1の正解に予測を近づけたい"/>
          <p:cNvSpPr txBox="1"/>
          <p:nvPr/>
        </p:nvSpPr>
        <p:spPr>
          <a:xfrm>
            <a:off x="7041845" y="10631071"/>
            <a:ext cx="10300310" cy="2743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5200"/>
            </a:pPr>
            <a:endParaRPr/>
          </a:p>
          <a:p>
            <a:pPr>
              <a:defRPr sz="5200"/>
            </a:pPr>
            <a:endParaRPr/>
          </a:p>
          <a:p>
            <a:pPr>
              <a:defRPr sz="5200"/>
            </a:pPr>
            <a:r>
              <a:t>→0と1の正解に予測を近づけたい</a:t>
            </a:r>
          </a:p>
        </p:txBody>
      </p:sp>
      <p:pic>
        <p:nvPicPr>
          <p:cNvPr id="464" name="スクリーンショット 2024-01-16 14.04.20.png" descr="スクリーンショット 2024-01-16 14.04.20.png"/>
          <p:cNvPicPr>
            <a:picLocks noChangeAspect="1"/>
          </p:cNvPicPr>
          <p:nvPr/>
        </p:nvPicPr>
        <p:blipFill>
          <a:blip r:embed="rId2"/>
          <a:stretch>
            <a:fillRect/>
          </a:stretch>
        </p:blipFill>
        <p:spPr>
          <a:xfrm>
            <a:off x="5172140" y="3111034"/>
            <a:ext cx="14107157" cy="9241566"/>
          </a:xfrm>
          <a:prstGeom prst="rect">
            <a:avLst/>
          </a:prstGeom>
          <a:ln w="25400">
            <a:solidFill>
              <a:srgbClr val="000000"/>
            </a:solidFill>
            <a:miter lim="400000"/>
          </a:ln>
        </p:spPr>
      </p:pic>
      <p:sp>
        <p:nvSpPr>
          <p:cNvPr id="465" name="テキスト、正解、予測を並べて表示"/>
          <p:cNvSpPr txBox="1"/>
          <p:nvPr/>
        </p:nvSpPr>
        <p:spPr>
          <a:xfrm>
            <a:off x="5323292" y="1979087"/>
            <a:ext cx="13804852" cy="762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5200"/>
            </a:lvl1pPr>
          </a:lstStyle>
          <a:p>
            <a:r>
              <a:t>テキスト、正解、予測を並べて表示</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68" name="学習(ファインチューニング)"/>
          <p:cNvSpPr txBox="1"/>
          <p:nvPr/>
        </p:nvSpPr>
        <p:spPr>
          <a:xfrm>
            <a:off x="7704454" y="435856"/>
            <a:ext cx="9042528"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学習(ファインチューニング)</a:t>
            </a:r>
          </a:p>
        </p:txBody>
      </p:sp>
      <p:sp>
        <p:nvSpPr>
          <p:cNvPr id="469" name="model.fit()で学習"/>
          <p:cNvSpPr txBox="1"/>
          <p:nvPr/>
        </p:nvSpPr>
        <p:spPr>
          <a:xfrm>
            <a:off x="2089499" y="8382758"/>
            <a:ext cx="13804851" cy="762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5200"/>
            </a:lvl1pPr>
          </a:lstStyle>
          <a:p>
            <a:r>
              <a:t>model.fit()で学習</a:t>
            </a:r>
          </a:p>
        </p:txBody>
      </p:sp>
      <p:pic>
        <p:nvPicPr>
          <p:cNvPr id="470" name="スクリーンショット 2024-01-16 14.10.22.png" descr="スクリーンショット 2024-01-16 14.10.22.png"/>
          <p:cNvPicPr>
            <a:picLocks noChangeAspect="1"/>
          </p:cNvPicPr>
          <p:nvPr/>
        </p:nvPicPr>
        <p:blipFill>
          <a:blip r:embed="rId2"/>
          <a:stretch>
            <a:fillRect/>
          </a:stretch>
        </p:blipFill>
        <p:spPr>
          <a:xfrm>
            <a:off x="1576768" y="2087648"/>
            <a:ext cx="21297901" cy="5816601"/>
          </a:xfrm>
          <a:prstGeom prst="rect">
            <a:avLst/>
          </a:prstGeom>
          <a:ln w="25400">
            <a:solidFill>
              <a:srgbClr val="000000"/>
            </a:solidFill>
            <a:miter lim="400000"/>
          </a:ln>
        </p:spPr>
      </p:pic>
      <p:sp>
        <p:nvSpPr>
          <p:cNvPr id="471" name="model.fit(学習用の特徴量データ,学習用の正解ラベル,…"/>
          <p:cNvSpPr txBox="1"/>
          <p:nvPr/>
        </p:nvSpPr>
        <p:spPr>
          <a:xfrm>
            <a:off x="1883712" y="9376649"/>
            <a:ext cx="21927805" cy="2438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4600"/>
            </a:pPr>
            <a:r>
              <a:t>model.fit(学習用の特徴量データ,学習用の正解ラベル,</a:t>
            </a:r>
          </a:p>
          <a:p>
            <a:pPr algn="l">
              <a:defRPr sz="4600"/>
            </a:pPr>
            <a:r>
              <a:t>　　　　　 validationdata=(検証用の特徴量データ, 検証用の正解ラベル),</a:t>
            </a:r>
          </a:p>
          <a:p>
            <a:pPr algn="l">
              <a:defRPr sz="4600"/>
            </a:pPr>
            <a:r>
              <a:t>　　　　　 epochs=3, batch_size=8) の順になっている</a:t>
            </a:r>
          </a:p>
        </p:txBody>
      </p:sp>
      <p:sp>
        <p:nvSpPr>
          <p:cNvPr id="472" name="test_encoding[‘input_ids’][2:]とすることで、19件のうち、先頭2件は除外して学習"/>
          <p:cNvSpPr txBox="1"/>
          <p:nvPr/>
        </p:nvSpPr>
        <p:spPr>
          <a:xfrm>
            <a:off x="606200" y="12380072"/>
            <a:ext cx="23239036" cy="685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4600"/>
            </a:lvl1pPr>
          </a:lstStyle>
          <a:p>
            <a:r>
              <a:t>test_encoding[‘input_ids’][2:]とすることで、19件のうち、先頭2件は除外して学習</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4"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75" name="学習後の予測"/>
          <p:cNvSpPr txBox="1"/>
          <p:nvPr/>
        </p:nvSpPr>
        <p:spPr>
          <a:xfrm>
            <a:off x="10073068" y="435856"/>
            <a:ext cx="43053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学習後の予測</a:t>
            </a:r>
          </a:p>
        </p:txBody>
      </p:sp>
      <p:pic>
        <p:nvPicPr>
          <p:cNvPr id="476" name="スクリーンショット 2024-01-16 14.43.51.png" descr="スクリーンショット 2024-01-16 14.43.51.png"/>
          <p:cNvPicPr>
            <a:picLocks noChangeAspect="1"/>
          </p:cNvPicPr>
          <p:nvPr/>
        </p:nvPicPr>
        <p:blipFill>
          <a:blip r:embed="rId2"/>
          <a:stretch>
            <a:fillRect/>
          </a:stretch>
        </p:blipFill>
        <p:spPr>
          <a:xfrm>
            <a:off x="586919" y="2159713"/>
            <a:ext cx="22276287" cy="2060235"/>
          </a:xfrm>
          <a:prstGeom prst="rect">
            <a:avLst/>
          </a:prstGeom>
          <a:ln w="12700">
            <a:miter lim="400000"/>
          </a:ln>
        </p:spPr>
      </p:pic>
      <p:pic>
        <p:nvPicPr>
          <p:cNvPr id="477" name="スクリーンショット 2024-01-16 14.44.14.png" descr="スクリーンショット 2024-01-16 14.44.14.png"/>
          <p:cNvPicPr>
            <a:picLocks noChangeAspect="1"/>
          </p:cNvPicPr>
          <p:nvPr/>
        </p:nvPicPr>
        <p:blipFill>
          <a:blip r:embed="rId3"/>
          <a:stretch>
            <a:fillRect/>
          </a:stretch>
        </p:blipFill>
        <p:spPr>
          <a:xfrm>
            <a:off x="636426" y="4229307"/>
            <a:ext cx="10764790" cy="8356877"/>
          </a:xfrm>
          <a:prstGeom prst="rect">
            <a:avLst/>
          </a:prstGeom>
          <a:ln w="12700">
            <a:miter lim="400000"/>
          </a:ln>
        </p:spPr>
      </p:pic>
      <p:sp>
        <p:nvSpPr>
          <p:cNvPr id="478" name="←19件の”がんを疑う所見”かどうかの確率…"/>
          <p:cNvSpPr txBox="1"/>
          <p:nvPr/>
        </p:nvSpPr>
        <p:spPr>
          <a:xfrm>
            <a:off x="7591416" y="6775194"/>
            <a:ext cx="14295731" cy="1752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5200"/>
            </a:pPr>
            <a:r>
              <a:t>←19件の”がんを疑う所見”かどうかの確率</a:t>
            </a:r>
          </a:p>
          <a:p>
            <a:pPr>
              <a:defRPr sz="5200"/>
            </a:pPr>
            <a:r>
              <a:t>(先頭2件は学習に使用していない未知のデータ)</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81" name="学習前後の比較"/>
          <p:cNvSpPr txBox="1"/>
          <p:nvPr/>
        </p:nvSpPr>
        <p:spPr>
          <a:xfrm>
            <a:off x="9723818" y="435856"/>
            <a:ext cx="50038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学習前後の比較</a:t>
            </a:r>
          </a:p>
        </p:txBody>
      </p:sp>
      <p:sp>
        <p:nvSpPr>
          <p:cNvPr id="482" name="未学習のデータも含め大体が正解に近い予測結果になった"/>
          <p:cNvSpPr txBox="1"/>
          <p:nvPr/>
        </p:nvSpPr>
        <p:spPr>
          <a:xfrm>
            <a:off x="3583368" y="12024031"/>
            <a:ext cx="17284701" cy="762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200"/>
            </a:lvl1pPr>
          </a:lstStyle>
          <a:p>
            <a:r>
              <a:t>未学習のデータも含め大体が正解に近い予測結果になった</a:t>
            </a:r>
          </a:p>
        </p:txBody>
      </p:sp>
      <p:pic>
        <p:nvPicPr>
          <p:cNvPr id="483" name="スクリーンショット 2024-01-16 17.57.05.png" descr="スクリーンショット 2024-01-16 17.57.05.png"/>
          <p:cNvPicPr>
            <a:picLocks noChangeAspect="1"/>
          </p:cNvPicPr>
          <p:nvPr/>
        </p:nvPicPr>
        <p:blipFill>
          <a:blip r:embed="rId2"/>
          <a:stretch>
            <a:fillRect/>
          </a:stretch>
        </p:blipFill>
        <p:spPr>
          <a:xfrm>
            <a:off x="1429951" y="2555027"/>
            <a:ext cx="21524098" cy="9072020"/>
          </a:xfrm>
          <a:prstGeom prst="rect">
            <a:avLst/>
          </a:prstGeom>
          <a:ln w="25400">
            <a:solidFill>
              <a:srgbClr val="000000"/>
            </a:solidFill>
            <a:miter lim="400000"/>
          </a:ln>
        </p:spPr>
      </p:pic>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486" name="予測精度の評価(おまけ)"/>
          <p:cNvSpPr txBox="1"/>
          <p:nvPr/>
        </p:nvSpPr>
        <p:spPr>
          <a:xfrm>
            <a:off x="8392477" y="435856"/>
            <a:ext cx="7666483"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予測精度の評価(おまけ)</a:t>
            </a:r>
          </a:p>
        </p:txBody>
      </p:sp>
      <p:graphicFrame>
        <p:nvGraphicFramePr>
          <p:cNvPr id="487" name="表2"/>
          <p:cNvGraphicFramePr/>
          <p:nvPr/>
        </p:nvGraphicFramePr>
        <p:xfrm>
          <a:off x="14949489" y="2050432"/>
          <a:ext cx="8011973" cy="3161347"/>
        </p:xfrm>
        <a:graphic>
          <a:graphicData uri="http://schemas.openxmlformats.org/drawingml/2006/table">
            <a:tbl>
              <a:tblPr bandRow="1">
                <a:tableStyleId>{4C3C2611-4C71-4FC5-86AE-919BDF0F9419}</a:tableStyleId>
              </a:tblPr>
              <a:tblGrid>
                <a:gridCol w="1102008">
                  <a:extLst>
                    <a:ext uri="{9D8B030D-6E8A-4147-A177-3AD203B41FA5}">
                      <a16:colId xmlns:a16="http://schemas.microsoft.com/office/drawing/2014/main" val="20000"/>
                    </a:ext>
                  </a:extLst>
                </a:gridCol>
                <a:gridCol w="1856308">
                  <a:extLst>
                    <a:ext uri="{9D8B030D-6E8A-4147-A177-3AD203B41FA5}">
                      <a16:colId xmlns:a16="http://schemas.microsoft.com/office/drawing/2014/main" val="20001"/>
                    </a:ext>
                  </a:extLst>
                </a:gridCol>
                <a:gridCol w="2093675">
                  <a:extLst>
                    <a:ext uri="{9D8B030D-6E8A-4147-A177-3AD203B41FA5}">
                      <a16:colId xmlns:a16="http://schemas.microsoft.com/office/drawing/2014/main" val="20002"/>
                    </a:ext>
                  </a:extLst>
                </a:gridCol>
                <a:gridCol w="2845679">
                  <a:extLst>
                    <a:ext uri="{9D8B030D-6E8A-4147-A177-3AD203B41FA5}">
                      <a16:colId xmlns:a16="http://schemas.microsoft.com/office/drawing/2014/main" val="20003"/>
                    </a:ext>
                  </a:extLst>
                </a:gridCol>
              </a:tblGrid>
              <a:tr h="524235">
                <a:tc>
                  <a:txBody>
                    <a:bodyPr/>
                    <a:lstStyle/>
                    <a:p>
                      <a:pPr defTabSz="914400">
                        <a:defRPr sz="2200">
                          <a:solidFill>
                            <a:srgbClr val="FFFFFF"/>
                          </a:solidFill>
                          <a:latin typeface="ヒラギノ角ゴ ProN W6"/>
                          <a:ea typeface="ヒラギノ角ゴ ProN W6"/>
                          <a:cs typeface="ヒラギノ角ゴ ProN W6"/>
                          <a:sym typeface="ヒラギノ角ゴ ProN W6"/>
                        </a:defRPr>
                      </a:pPr>
                      <a:endParaRP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solidFill>
                      <a:schemeClr val="accent1">
                        <a:hueOff val="114395"/>
                        <a:lumOff val="-24975"/>
                      </a:schemeClr>
                    </a:solidFill>
                  </a:tcPr>
                </a:tc>
                <a:tc>
                  <a:txBody>
                    <a:bodyPr/>
                    <a:lstStyle/>
                    <a:p>
                      <a:pPr defTabSz="914400">
                        <a:defRPr sz="2200">
                          <a:solidFill>
                            <a:srgbClr val="FFFFFF"/>
                          </a:solidFill>
                          <a:latin typeface="ヒラギノ角ゴ ProN W6"/>
                          <a:ea typeface="ヒラギノ角ゴ ProN W6"/>
                          <a:cs typeface="ヒラギノ角ゴ ProN W6"/>
                          <a:sym typeface="ヒラギノ角ゴ ProN W6"/>
                        </a:defRPr>
                      </a:pPr>
                      <a:endParaRP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solidFill>
                      <a:schemeClr val="accent1">
                        <a:hueOff val="114395"/>
                        <a:lumOff val="-24975"/>
                      </a:schemeClr>
                    </a:solidFill>
                  </a:tcPr>
                </a:tc>
                <a:tc gridSpan="2">
                  <a:txBody>
                    <a:bodyPr/>
                    <a:lstStyle/>
                    <a:p>
                      <a:pPr defTabSz="914400">
                        <a:defRPr sz="1800"/>
                      </a:pPr>
                      <a:r>
                        <a:rPr sz="2200">
                          <a:solidFill>
                            <a:srgbClr val="FFFFFF"/>
                          </a:solidFill>
                          <a:latin typeface="ヒラギノ角ゴ ProN W6"/>
                          <a:ea typeface="ヒラギノ角ゴ ProN W6"/>
                          <a:cs typeface="ヒラギノ角ゴ ProN W6"/>
                          <a:sym typeface="ヒラギノ角ゴ ProN W6"/>
                        </a:rPr>
                        <a:t>正解</a:t>
                      </a: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solidFill>
                      <a:schemeClr val="accent1">
                        <a:hueOff val="114395"/>
                        <a:lumOff val="-24975"/>
                      </a:schemeClr>
                    </a:solidFill>
                  </a:tcPr>
                </a:tc>
                <a:tc hMerge="1">
                  <a:txBody>
                    <a:bodyPr/>
                    <a:lstStyle/>
                    <a:p>
                      <a:endParaRPr lang="ja-JP"/>
                    </a:p>
                  </a:txBody>
                  <a:tcPr/>
                </a:tc>
                <a:extLst>
                  <a:ext uri="{0D108BD9-81ED-4DB2-BD59-A6C34878D82A}">
                    <a16:rowId xmlns:a16="http://schemas.microsoft.com/office/drawing/2014/main" val="10000"/>
                  </a:ext>
                </a:extLst>
              </a:tr>
              <a:tr h="548628">
                <a:tc>
                  <a:txBody>
                    <a:bodyPr/>
                    <a:lstStyle/>
                    <a:p>
                      <a:pPr defTabSz="914400">
                        <a:defRPr sz="2200">
                          <a:solidFill>
                            <a:srgbClr val="FFFFFF"/>
                          </a:solidFill>
                          <a:latin typeface="ヒラギノ角ゴ ProN W6"/>
                          <a:ea typeface="ヒラギノ角ゴ ProN W6"/>
                          <a:cs typeface="ヒラギノ角ゴ ProN W6"/>
                          <a:sym typeface="ヒラギノ角ゴ ProN W6"/>
                        </a:defRPr>
                      </a:pPr>
                      <a:endParaRP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solidFill>
                      <a:schemeClr val="accent1">
                        <a:hueOff val="114395"/>
                        <a:lumOff val="-24975"/>
                      </a:schemeClr>
                    </a:solidFill>
                  </a:tcPr>
                </a:tc>
                <a:tc>
                  <a:txBody>
                    <a:bodyPr/>
                    <a:lstStyle/>
                    <a:p>
                      <a:pPr defTabSz="914400">
                        <a:defRPr sz="2200">
                          <a:solidFill>
                            <a:srgbClr val="FFFFFF"/>
                          </a:solidFill>
                          <a:latin typeface="ヒラギノ角ゴ ProN W6"/>
                          <a:ea typeface="ヒラギノ角ゴ ProN W6"/>
                          <a:cs typeface="ヒラギノ角ゴ ProN W6"/>
                          <a:sym typeface="ヒラギノ角ゴ ProN W6"/>
                        </a:defRPr>
                      </a:pPr>
                      <a:endParaRP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solidFill>
                      <a:schemeClr val="accent1">
                        <a:hueOff val="114395"/>
                        <a:lumOff val="-24975"/>
                      </a:schemeClr>
                    </a:solidFill>
                  </a:tcPr>
                </a:tc>
                <a:tc>
                  <a:txBody>
                    <a:bodyPr/>
                    <a:lstStyle/>
                    <a:p>
                      <a:pPr defTabSz="914400">
                        <a:defRPr sz="1800"/>
                      </a:pPr>
                      <a:r>
                        <a:rPr sz="2200">
                          <a:solidFill>
                            <a:srgbClr val="FFFFFF"/>
                          </a:solidFill>
                          <a:latin typeface="ヒラギノ角ゴ ProN W6"/>
                          <a:ea typeface="ヒラギノ角ゴ ProN W6"/>
                          <a:cs typeface="ヒラギノ角ゴ ProN W6"/>
                          <a:sym typeface="ヒラギノ角ゴ ProN W6"/>
                        </a:rPr>
                        <a:t>陽性</a:t>
                      </a: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solidFill>
                      <a:schemeClr val="accent1">
                        <a:hueOff val="114395"/>
                        <a:lumOff val="-24975"/>
                      </a:schemeClr>
                    </a:solidFill>
                  </a:tcPr>
                </a:tc>
                <a:tc>
                  <a:txBody>
                    <a:bodyPr/>
                    <a:lstStyle/>
                    <a:p>
                      <a:pPr defTabSz="914400">
                        <a:defRPr sz="1800"/>
                      </a:pPr>
                      <a:r>
                        <a:rPr sz="2200">
                          <a:solidFill>
                            <a:srgbClr val="FFFFFF"/>
                          </a:solidFill>
                          <a:latin typeface="ヒラギノ角ゴ ProN W6"/>
                          <a:ea typeface="ヒラギノ角ゴ ProN W6"/>
                          <a:cs typeface="ヒラギノ角ゴ ProN W6"/>
                          <a:sym typeface="ヒラギノ角ゴ ProN W6"/>
                        </a:rPr>
                        <a:t>陽性</a:t>
                      </a: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solidFill>
                      <a:schemeClr val="accent1">
                        <a:hueOff val="114395"/>
                        <a:lumOff val="-24975"/>
                      </a:schemeClr>
                    </a:solidFill>
                  </a:tcPr>
                </a:tc>
                <a:extLst>
                  <a:ext uri="{0D108BD9-81ED-4DB2-BD59-A6C34878D82A}">
                    <a16:rowId xmlns:a16="http://schemas.microsoft.com/office/drawing/2014/main" val="10001"/>
                  </a:ext>
                </a:extLst>
              </a:tr>
              <a:tr h="1035157">
                <a:tc rowSpan="2">
                  <a:txBody>
                    <a:bodyPr/>
                    <a:lstStyle/>
                    <a:p>
                      <a:pPr defTabSz="914400">
                        <a:defRPr sz="1800"/>
                      </a:pPr>
                      <a:r>
                        <a:rPr sz="2200">
                          <a:solidFill>
                            <a:srgbClr val="FFFFFF"/>
                          </a:solidFill>
                          <a:latin typeface="ヒラギノ角ゴ ProN W6"/>
                          <a:ea typeface="ヒラギノ角ゴ ProN W6"/>
                          <a:cs typeface="ヒラギノ角ゴ ProN W6"/>
                          <a:sym typeface="ヒラギノ角ゴ ProN W6"/>
                        </a:rPr>
                        <a:t>予測</a:t>
                      </a: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solidFill>
                      <a:schemeClr val="accent1">
                        <a:lumOff val="-13575"/>
                      </a:schemeClr>
                    </a:solidFill>
                  </a:tcPr>
                </a:tc>
                <a:tc>
                  <a:txBody>
                    <a:bodyPr/>
                    <a:lstStyle/>
                    <a:p>
                      <a:pPr defTabSz="914400">
                        <a:defRPr sz="1800"/>
                      </a:pPr>
                      <a:r>
                        <a:rPr sz="2200">
                          <a:solidFill>
                            <a:srgbClr val="FFFFFF"/>
                          </a:solidFill>
                          <a:latin typeface="ヒラギノ角ゴ ProN W6"/>
                          <a:ea typeface="ヒラギノ角ゴ ProN W6"/>
                          <a:cs typeface="ヒラギノ角ゴ ProN W6"/>
                          <a:sym typeface="ヒラギノ角ゴ ProN W6"/>
                        </a:rPr>
                        <a:t>陽性</a:t>
                      </a: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solidFill>
                      <a:schemeClr val="accent1">
                        <a:lumOff val="-13575"/>
                      </a:schemeClr>
                    </a:solidFill>
                  </a:tcPr>
                </a:tc>
                <a:tc>
                  <a:txBody>
                    <a:bodyPr/>
                    <a:lstStyle/>
                    <a:p>
                      <a:pPr defTabSz="914400">
                        <a:defRPr sz="1800"/>
                      </a:pPr>
                      <a:r>
                        <a:rPr sz="2200">
                          <a:sym typeface="ヒラギノ角ゴ ProN W3"/>
                        </a:rPr>
                        <a:t>TP
(真陽性)</a:t>
                      </a: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tcPr>
                </a:tc>
                <a:tc>
                  <a:txBody>
                    <a:bodyPr/>
                    <a:lstStyle/>
                    <a:p>
                      <a:pPr defTabSz="914400">
                        <a:defRPr sz="1800"/>
                      </a:pPr>
                      <a:r>
                        <a:rPr sz="2200">
                          <a:sym typeface="ヒラギノ角ゴ ProN W3"/>
                        </a:rPr>
                        <a:t>FP
(疑陽性)</a:t>
                      </a: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tcPr>
                </a:tc>
                <a:extLst>
                  <a:ext uri="{0D108BD9-81ED-4DB2-BD59-A6C34878D82A}">
                    <a16:rowId xmlns:a16="http://schemas.microsoft.com/office/drawing/2014/main" val="10002"/>
                  </a:ext>
                </a:extLst>
              </a:tr>
              <a:tr h="939023">
                <a:tc vMerge="1">
                  <a:txBody>
                    <a:bodyPr/>
                    <a:lstStyle/>
                    <a:p>
                      <a:endParaRPr lang="ja-JP"/>
                    </a:p>
                  </a:txBody>
                  <a:tcPr/>
                </a:tc>
                <a:tc>
                  <a:txBody>
                    <a:bodyPr/>
                    <a:lstStyle/>
                    <a:p>
                      <a:pPr defTabSz="914400">
                        <a:defRPr sz="1800"/>
                      </a:pPr>
                      <a:r>
                        <a:rPr sz="2200">
                          <a:solidFill>
                            <a:srgbClr val="FFFFFF"/>
                          </a:solidFill>
                          <a:latin typeface="ヒラギノ角ゴ ProN W6"/>
                          <a:ea typeface="ヒラギノ角ゴ ProN W6"/>
                          <a:cs typeface="ヒラギノ角ゴ ProN W6"/>
                          <a:sym typeface="ヒラギノ角ゴ ProN W6"/>
                        </a:rPr>
                        <a:t>陰性</a:t>
                      </a: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solidFill>
                      <a:schemeClr val="accent1">
                        <a:lumOff val="-13575"/>
                      </a:schemeClr>
                    </a:solidFill>
                  </a:tcPr>
                </a:tc>
                <a:tc>
                  <a:txBody>
                    <a:bodyPr/>
                    <a:lstStyle/>
                    <a:p>
                      <a:pPr defTabSz="914400">
                        <a:defRPr sz="1800"/>
                      </a:pPr>
                      <a:r>
                        <a:rPr sz="2200">
                          <a:sym typeface="ヒラギノ角ゴ ProN W3"/>
                        </a:rPr>
                        <a:t>FN
(疑陰性)</a:t>
                      </a: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tcPr>
                </a:tc>
                <a:tc>
                  <a:txBody>
                    <a:bodyPr/>
                    <a:lstStyle/>
                    <a:p>
                      <a:pPr defTabSz="914400">
                        <a:defRPr sz="1800"/>
                      </a:pPr>
                      <a:r>
                        <a:rPr sz="2200">
                          <a:sym typeface="ヒラギノ角ゴ ProN W3"/>
                        </a:rPr>
                        <a:t>TN
(真陰性)</a:t>
                      </a:r>
                    </a:p>
                  </a:txBody>
                  <a:tcPr marL="50800" marR="50800" marT="50800" marB="50800" anchor="ctr" horzOverflow="overflow">
                    <a:lnL w="114300">
                      <a:solidFill>
                        <a:srgbClr val="164F86"/>
                      </a:solidFill>
                      <a:miter lim="400000"/>
                    </a:lnL>
                    <a:lnR w="114300">
                      <a:solidFill>
                        <a:srgbClr val="164F86"/>
                      </a:solidFill>
                      <a:miter lim="400000"/>
                    </a:lnR>
                    <a:lnT w="114300">
                      <a:solidFill>
                        <a:srgbClr val="164F86"/>
                      </a:solidFill>
                      <a:miter lim="400000"/>
                    </a:lnT>
                    <a:lnB w="114300">
                      <a:solidFill>
                        <a:srgbClr val="164F86"/>
                      </a:solidFill>
                      <a:miter lim="400000"/>
                    </a:lnB>
                  </a:tcPr>
                </a:tc>
                <a:extLst>
                  <a:ext uri="{0D108BD9-81ED-4DB2-BD59-A6C34878D82A}">
                    <a16:rowId xmlns:a16="http://schemas.microsoft.com/office/drawing/2014/main" val="10003"/>
                  </a:ext>
                </a:extLst>
              </a:tr>
            </a:tbl>
          </a:graphicData>
        </a:graphic>
      </p:graphicFrame>
      <p:sp>
        <p:nvSpPr>
          <p:cNvPr id="488" name="正解率：accuracy…"/>
          <p:cNvSpPr txBox="1"/>
          <p:nvPr/>
        </p:nvSpPr>
        <p:spPr>
          <a:xfrm>
            <a:off x="14266151" y="5995204"/>
            <a:ext cx="3518917" cy="1054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正解率：accuracy</a:t>
            </a:r>
          </a:p>
          <a:p>
            <a:r>
              <a:t>どれだけ正解か</a:t>
            </a:r>
          </a:p>
        </p:txBody>
      </p:sp>
      <p:sp>
        <p:nvSpPr>
          <p:cNvPr id="489" name="再現率：recall(sensitivity)…"/>
          <p:cNvSpPr txBox="1"/>
          <p:nvPr/>
        </p:nvSpPr>
        <p:spPr>
          <a:xfrm>
            <a:off x="13372013" y="9664726"/>
            <a:ext cx="6900673" cy="1054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再現率：recall(sensitivity)</a:t>
            </a:r>
          </a:p>
          <a:p>
            <a:r>
              <a:t>陽性(男)をどれだけ正しく予測出来たか</a:t>
            </a:r>
          </a:p>
        </p:txBody>
      </p:sp>
      <p:sp>
        <p:nvSpPr>
          <p:cNvPr id="490" name="適合率：precision…"/>
          <p:cNvSpPr txBox="1"/>
          <p:nvPr/>
        </p:nvSpPr>
        <p:spPr>
          <a:xfrm>
            <a:off x="12991014" y="7889879"/>
            <a:ext cx="7662673" cy="1054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適合率：precision</a:t>
            </a:r>
          </a:p>
          <a:p>
            <a:r>
              <a:t>陽性(男)と予測したものはどれだけの精度か</a:t>
            </a:r>
          </a:p>
        </p:txBody>
      </p:sp>
      <mc:AlternateContent xmlns:mc="http://schemas.openxmlformats.org/markup-compatibility/2006">
        <mc:Choice xmlns:a14="http://schemas.microsoft.com/office/drawing/2010/main" Requires="a14">
          <p:sp>
            <p:nvSpPr>
              <p:cNvPr id="491" name="方程式"/>
              <p:cNvSpPr txBox="1"/>
              <p:nvPr/>
            </p:nvSpPr>
            <p:spPr>
              <a:xfrm>
                <a:off x="18650456" y="5865629"/>
                <a:ext cx="4419242" cy="1118985"/>
              </a:xfrm>
              <a:prstGeom prst="rect">
                <a:avLst/>
              </a:prstGeom>
              <a:ln w="12700">
                <a:miter lim="400000"/>
              </a:ln>
            </p:spPr>
            <p:txBody>
              <a:bodyPr wrap="none" lIns="0" tIns="0" rIns="0" bIns="0">
                <a:spAutoFit/>
              </a:bodyPr>
              <a:lstStyle/>
              <a:p>
                <a:pPr algn="l" defTabSz="914400" latinLnBrk="1">
                  <a:defRPr sz="1800"/>
                </a:pPr>
                <a14:m>
                  <m:oMathPara xmlns:m="http://schemas.openxmlformats.org/officeDocument/2006/math">
                    <m:oMathParaPr>
                      <m:jc m:val="centerGroup"/>
                    </m:oMathParaPr>
                    <m:oMath xmlns:m="http://schemas.openxmlformats.org/officeDocument/2006/math">
                      <m:f>
                        <m:fPr>
                          <m:ctrlPr>
                            <a:rPr sz="4100" i="1">
                              <a:solidFill>
                                <a:srgbClr val="000000"/>
                              </a:solidFill>
                              <a:latin typeface="Cambria Math" panose="02040503050406030204" pitchFamily="18" charset="0"/>
                            </a:rPr>
                          </m:ctrlPr>
                        </m:fPr>
                        <m:num>
                          <m:r>
                            <a:rPr sz="4100" i="1">
                              <a:solidFill>
                                <a:srgbClr val="000000"/>
                              </a:solidFill>
                              <a:latin typeface="Cambria Math" panose="02040503050406030204" pitchFamily="18" charset="0"/>
                            </a:rPr>
                            <m:t>𝑇𝑃</m:t>
                          </m:r>
                          <m:r>
                            <a:rPr sz="4100" i="1">
                              <a:solidFill>
                                <a:srgbClr val="000000"/>
                              </a:solidFill>
                              <a:latin typeface="Cambria Math" panose="02040503050406030204" pitchFamily="18" charset="0"/>
                            </a:rPr>
                            <m:t>+</m:t>
                          </m:r>
                          <m:r>
                            <a:rPr sz="4100" i="1">
                              <a:solidFill>
                                <a:srgbClr val="000000"/>
                              </a:solidFill>
                              <a:latin typeface="Cambria Math" panose="02040503050406030204" pitchFamily="18" charset="0"/>
                            </a:rPr>
                            <m:t>𝑇𝑁</m:t>
                          </m:r>
                        </m:num>
                        <m:den>
                          <m:r>
                            <a:rPr sz="4100" i="1">
                              <a:solidFill>
                                <a:srgbClr val="000000"/>
                              </a:solidFill>
                              <a:latin typeface="Cambria Math" panose="02040503050406030204" pitchFamily="18" charset="0"/>
                            </a:rPr>
                            <m:t>𝑇𝑃</m:t>
                          </m:r>
                          <m:r>
                            <a:rPr sz="4100" i="1">
                              <a:solidFill>
                                <a:srgbClr val="000000"/>
                              </a:solidFill>
                              <a:latin typeface="Cambria Math" panose="02040503050406030204" pitchFamily="18" charset="0"/>
                            </a:rPr>
                            <m:t>+</m:t>
                          </m:r>
                          <m:r>
                            <a:rPr sz="4100" i="1">
                              <a:solidFill>
                                <a:srgbClr val="000000"/>
                              </a:solidFill>
                              <a:latin typeface="Cambria Math" panose="02040503050406030204" pitchFamily="18" charset="0"/>
                            </a:rPr>
                            <m:t>𝐹𝑃</m:t>
                          </m:r>
                          <m:r>
                            <a:rPr sz="4100" i="1">
                              <a:solidFill>
                                <a:srgbClr val="000000"/>
                              </a:solidFill>
                              <a:latin typeface="Cambria Math" panose="02040503050406030204" pitchFamily="18" charset="0"/>
                            </a:rPr>
                            <m:t>+</m:t>
                          </m:r>
                          <m:r>
                            <a:rPr sz="4100" i="1">
                              <a:solidFill>
                                <a:srgbClr val="000000"/>
                              </a:solidFill>
                              <a:latin typeface="Cambria Math" panose="02040503050406030204" pitchFamily="18" charset="0"/>
                            </a:rPr>
                            <m:t>𝐹𝑁</m:t>
                          </m:r>
                          <m:r>
                            <a:rPr sz="4100" i="1">
                              <a:solidFill>
                                <a:srgbClr val="000000"/>
                              </a:solidFill>
                              <a:latin typeface="Cambria Math" panose="02040503050406030204" pitchFamily="18" charset="0"/>
                            </a:rPr>
                            <m:t>+</m:t>
                          </m:r>
                          <m:r>
                            <a:rPr sz="4100" i="1">
                              <a:solidFill>
                                <a:srgbClr val="000000"/>
                              </a:solidFill>
                              <a:latin typeface="Cambria Math" panose="02040503050406030204" pitchFamily="18" charset="0"/>
                            </a:rPr>
                            <m:t>𝑇𝑁</m:t>
                          </m:r>
                        </m:den>
                      </m:f>
                    </m:oMath>
                  </m:oMathPara>
                </a14:m>
                <a:endParaRPr sz="4100"/>
              </a:p>
            </p:txBody>
          </p:sp>
        </mc:Choice>
        <mc:Fallback>
          <p:sp>
            <p:nvSpPr>
              <p:cNvPr id="491" name="方程式"/>
              <p:cNvSpPr txBox="1">
                <a:spLocks noRot="1" noChangeAspect="1" noMove="1" noResize="1" noEditPoints="1" noAdjustHandles="1" noChangeArrowheads="1" noChangeShapeType="1" noTextEdit="1"/>
              </p:cNvSpPr>
              <p:nvPr/>
            </p:nvSpPr>
            <p:spPr>
              <a:xfrm>
                <a:off x="18650456" y="5865629"/>
                <a:ext cx="4419242" cy="1118985"/>
              </a:xfrm>
              <a:prstGeom prst="rect">
                <a:avLst/>
              </a:prstGeom>
              <a:blipFill>
                <a:blip r:embed="rId2"/>
                <a:stretch>
                  <a:fillRect l="-4011" t="-1111" r="-7163" b="-18889"/>
                </a:stretch>
              </a:blipFill>
              <a:ln w="12700">
                <a:miter lim="400000"/>
              </a:ln>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492" name="方程式"/>
              <p:cNvSpPr txBox="1"/>
              <p:nvPr/>
            </p:nvSpPr>
            <p:spPr>
              <a:xfrm>
                <a:off x="20882153" y="7858225"/>
                <a:ext cx="1936195" cy="1118986"/>
              </a:xfrm>
              <a:prstGeom prst="rect">
                <a:avLst/>
              </a:prstGeom>
              <a:ln w="12700">
                <a:miter lim="400000"/>
              </a:ln>
            </p:spPr>
            <p:txBody>
              <a:bodyPr wrap="none" lIns="0" tIns="0" rIns="0" bIns="0">
                <a:spAutoFit/>
              </a:bodyPr>
              <a:lstStyle/>
              <a:p>
                <a:pPr algn="l" defTabSz="914400" latinLnBrk="1">
                  <a:defRPr sz="1800"/>
                </a:pPr>
                <a14:m>
                  <m:oMathPara xmlns:m="http://schemas.openxmlformats.org/officeDocument/2006/math">
                    <m:oMathParaPr>
                      <m:jc m:val="centerGroup"/>
                    </m:oMathParaPr>
                    <m:oMath xmlns:m="http://schemas.openxmlformats.org/officeDocument/2006/math">
                      <m:f>
                        <m:fPr>
                          <m:ctrlPr>
                            <a:rPr sz="4100" i="1">
                              <a:solidFill>
                                <a:srgbClr val="000000"/>
                              </a:solidFill>
                              <a:latin typeface="Cambria Math" panose="02040503050406030204" pitchFamily="18" charset="0"/>
                            </a:rPr>
                          </m:ctrlPr>
                        </m:fPr>
                        <m:num>
                          <m:r>
                            <a:rPr sz="4100" i="1">
                              <a:solidFill>
                                <a:srgbClr val="000000"/>
                              </a:solidFill>
                              <a:latin typeface="Cambria Math" panose="02040503050406030204" pitchFamily="18" charset="0"/>
                            </a:rPr>
                            <m:t>𝑇𝑃</m:t>
                          </m:r>
                        </m:num>
                        <m:den>
                          <m:r>
                            <a:rPr sz="4100" i="1">
                              <a:solidFill>
                                <a:srgbClr val="000000"/>
                              </a:solidFill>
                              <a:latin typeface="Cambria Math" panose="02040503050406030204" pitchFamily="18" charset="0"/>
                            </a:rPr>
                            <m:t>𝑇𝑃</m:t>
                          </m:r>
                          <m:r>
                            <a:rPr sz="4100" i="1">
                              <a:solidFill>
                                <a:srgbClr val="000000"/>
                              </a:solidFill>
                              <a:latin typeface="Cambria Math" panose="02040503050406030204" pitchFamily="18" charset="0"/>
                            </a:rPr>
                            <m:t>+</m:t>
                          </m:r>
                          <m:r>
                            <a:rPr sz="4100" i="1">
                              <a:solidFill>
                                <a:srgbClr val="000000"/>
                              </a:solidFill>
                              <a:latin typeface="Cambria Math" panose="02040503050406030204" pitchFamily="18" charset="0"/>
                            </a:rPr>
                            <m:t>𝐹𝑃</m:t>
                          </m:r>
                        </m:den>
                      </m:f>
                    </m:oMath>
                  </m:oMathPara>
                </a14:m>
                <a:endParaRPr sz="4100"/>
              </a:p>
            </p:txBody>
          </p:sp>
        </mc:Choice>
        <mc:Fallback>
          <p:sp>
            <p:nvSpPr>
              <p:cNvPr id="492" name="方程式"/>
              <p:cNvSpPr txBox="1">
                <a:spLocks noRot="1" noChangeAspect="1" noMove="1" noResize="1" noEditPoints="1" noAdjustHandles="1" noChangeArrowheads="1" noChangeShapeType="1" noTextEdit="1"/>
              </p:cNvSpPr>
              <p:nvPr/>
            </p:nvSpPr>
            <p:spPr>
              <a:xfrm>
                <a:off x="20882153" y="7858225"/>
                <a:ext cx="1936195" cy="1118986"/>
              </a:xfrm>
              <a:prstGeom prst="rect">
                <a:avLst/>
              </a:prstGeom>
              <a:blipFill>
                <a:blip r:embed="rId3"/>
                <a:stretch>
                  <a:fillRect l="-9150" t="-1111" r="-8497" b="-18889"/>
                </a:stretch>
              </a:blipFill>
              <a:ln w="12700">
                <a:miter lim="400000"/>
              </a:ln>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493" name="方程式"/>
              <p:cNvSpPr txBox="1"/>
              <p:nvPr/>
            </p:nvSpPr>
            <p:spPr>
              <a:xfrm>
                <a:off x="20911399" y="9645930"/>
                <a:ext cx="1917419" cy="1091693"/>
              </a:xfrm>
              <a:prstGeom prst="rect">
                <a:avLst/>
              </a:prstGeom>
              <a:ln w="12700">
                <a:miter lim="400000"/>
              </a:ln>
            </p:spPr>
            <p:txBody>
              <a:bodyPr wrap="none" lIns="0" tIns="0" rIns="0" bIns="0">
                <a:spAutoFit/>
              </a:bodyPr>
              <a:lstStyle/>
              <a:p>
                <a:pPr algn="l" defTabSz="914400" latinLnBrk="1">
                  <a:defRPr sz="1800"/>
                </a:pPr>
                <a14:m>
                  <m:oMathPara xmlns:m="http://schemas.openxmlformats.org/officeDocument/2006/math">
                    <m:oMathParaPr>
                      <m:jc m:val="centerGroup"/>
                    </m:oMathParaPr>
                    <m:oMath xmlns:m="http://schemas.openxmlformats.org/officeDocument/2006/math">
                      <m:f>
                        <m:fPr>
                          <m:ctrlPr>
                            <a:rPr sz="4000" i="1">
                              <a:solidFill>
                                <a:srgbClr val="000000"/>
                              </a:solidFill>
                              <a:latin typeface="Cambria Math" panose="02040503050406030204" pitchFamily="18" charset="0"/>
                            </a:rPr>
                          </m:ctrlPr>
                        </m:fPr>
                        <m:num>
                          <m:r>
                            <a:rPr sz="4000" i="1">
                              <a:solidFill>
                                <a:srgbClr val="000000"/>
                              </a:solidFill>
                              <a:latin typeface="Cambria Math" panose="02040503050406030204" pitchFamily="18" charset="0"/>
                            </a:rPr>
                            <m:t>𝑇𝑃</m:t>
                          </m:r>
                        </m:num>
                        <m:den>
                          <m:r>
                            <a:rPr sz="4000" i="1">
                              <a:solidFill>
                                <a:srgbClr val="000000"/>
                              </a:solidFill>
                              <a:latin typeface="Cambria Math" panose="02040503050406030204" pitchFamily="18" charset="0"/>
                            </a:rPr>
                            <m:t>𝑇𝑃</m:t>
                          </m:r>
                          <m:r>
                            <a:rPr sz="4000" i="1">
                              <a:solidFill>
                                <a:srgbClr val="000000"/>
                              </a:solidFill>
                              <a:latin typeface="Cambria Math" panose="02040503050406030204" pitchFamily="18" charset="0"/>
                            </a:rPr>
                            <m:t>+</m:t>
                          </m:r>
                          <m:r>
                            <a:rPr sz="4000" i="1">
                              <a:solidFill>
                                <a:srgbClr val="000000"/>
                              </a:solidFill>
                              <a:latin typeface="Cambria Math" panose="02040503050406030204" pitchFamily="18" charset="0"/>
                            </a:rPr>
                            <m:t>𝐹𝑁</m:t>
                          </m:r>
                        </m:den>
                      </m:f>
                    </m:oMath>
                  </m:oMathPara>
                </a14:m>
                <a:endParaRPr sz="4000"/>
              </a:p>
            </p:txBody>
          </p:sp>
        </mc:Choice>
        <mc:Fallback>
          <p:sp>
            <p:nvSpPr>
              <p:cNvPr id="493" name="方程式"/>
              <p:cNvSpPr txBox="1">
                <a:spLocks noRot="1" noChangeAspect="1" noMove="1" noResize="1" noEditPoints="1" noAdjustHandles="1" noChangeArrowheads="1" noChangeShapeType="1" noTextEdit="1"/>
              </p:cNvSpPr>
              <p:nvPr/>
            </p:nvSpPr>
            <p:spPr>
              <a:xfrm>
                <a:off x="20911399" y="9645930"/>
                <a:ext cx="1917419" cy="1091693"/>
              </a:xfrm>
              <a:prstGeom prst="rect">
                <a:avLst/>
              </a:prstGeom>
              <a:blipFill>
                <a:blip r:embed="rId4"/>
                <a:stretch>
                  <a:fillRect l="-8553" r="-8553" b="-20690"/>
                </a:stretch>
              </a:blipFill>
              <a:ln w="12700">
                <a:miter lim="400000"/>
              </a:ln>
            </p:spPr>
            <p:txBody>
              <a:bodyPr/>
              <a:lstStyle/>
              <a:p>
                <a:r>
                  <a:rPr lang="ja-JP" altLang="en-US">
                    <a:noFill/>
                  </a:rPr>
                  <a:t> </a:t>
                </a:r>
              </a:p>
            </p:txBody>
          </p:sp>
        </mc:Fallback>
      </mc:AlternateContent>
      <p:sp>
        <p:nvSpPr>
          <p:cNvPr id="494" name="F1スコア：適合率と再現率を加味した評価指標"/>
          <p:cNvSpPr txBox="1"/>
          <p:nvPr/>
        </p:nvSpPr>
        <p:spPr>
          <a:xfrm>
            <a:off x="14372899" y="11435368"/>
            <a:ext cx="8250937" cy="482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F1スコア：適合率と再現率を加味した評価指標</a:t>
            </a:r>
          </a:p>
        </p:txBody>
      </p:sp>
      <mc:AlternateContent xmlns:mc="http://schemas.openxmlformats.org/markup-compatibility/2006">
        <mc:Choice xmlns:a14="http://schemas.microsoft.com/office/drawing/2010/main" Requires="a14">
          <p:sp>
            <p:nvSpPr>
              <p:cNvPr id="495" name="方程式"/>
              <p:cNvSpPr txBox="1"/>
              <p:nvPr/>
            </p:nvSpPr>
            <p:spPr>
              <a:xfrm>
                <a:off x="16630388" y="12225637"/>
                <a:ext cx="4535876" cy="1190245"/>
              </a:xfrm>
              <a:prstGeom prst="rect">
                <a:avLst/>
              </a:prstGeom>
              <a:ln w="12700">
                <a:miter lim="400000"/>
              </a:ln>
            </p:spPr>
            <p:txBody>
              <a:bodyPr wrap="none" lIns="0" tIns="0" rIns="0" bIns="0">
                <a:spAutoFit/>
              </a:bodyPr>
              <a:lstStyle/>
              <a:p>
                <a:pPr algn="l" defTabSz="914400" latinLnBrk="1">
                  <a:defRPr sz="1800"/>
                </a:pPr>
                <a14:m>
                  <m:oMathPara xmlns:m="http://schemas.openxmlformats.org/officeDocument/2006/math">
                    <m:oMathParaPr>
                      <m:jc m:val="centerGroup"/>
                    </m:oMathParaPr>
                    <m:oMath xmlns:m="http://schemas.openxmlformats.org/officeDocument/2006/math">
                      <m:f>
                        <m:fPr>
                          <m:ctrlPr>
                            <a:rPr sz="4000" i="1">
                              <a:solidFill>
                                <a:srgbClr val="000000"/>
                              </a:solidFill>
                              <a:latin typeface="Cambria Math" panose="02040503050406030204" pitchFamily="18" charset="0"/>
                            </a:rPr>
                          </m:ctrlPr>
                        </m:fPr>
                        <m:num>
                          <m:r>
                            <a:rPr sz="4000" i="1">
                              <a:solidFill>
                                <a:srgbClr val="000000"/>
                              </a:solidFill>
                              <a:latin typeface="Cambria Math" panose="02040503050406030204" pitchFamily="18" charset="0"/>
                            </a:rPr>
                            <m:t>2×</m:t>
                          </m:r>
                          <m:r>
                            <a:rPr sz="4000" i="1">
                              <a:solidFill>
                                <a:srgbClr val="000000"/>
                              </a:solidFill>
                              <a:latin typeface="Cambria Math" panose="02040503050406030204" pitchFamily="18" charset="0"/>
                            </a:rPr>
                            <m:t>𝑟𝑒𝑐𝑎𝑙𝑙</m:t>
                          </m:r>
                          <m:r>
                            <a:rPr sz="4000" i="1">
                              <a:solidFill>
                                <a:srgbClr val="000000"/>
                              </a:solidFill>
                              <a:latin typeface="Cambria Math" panose="02040503050406030204" pitchFamily="18" charset="0"/>
                            </a:rPr>
                            <m:t>×</m:t>
                          </m:r>
                          <m:r>
                            <a:rPr sz="4000" i="1">
                              <a:solidFill>
                                <a:srgbClr val="000000"/>
                              </a:solidFill>
                              <a:latin typeface="Cambria Math" panose="02040503050406030204" pitchFamily="18" charset="0"/>
                            </a:rPr>
                            <m:t>𝑝𝑟𝑒𝑐𝑖𝑠𝑖𝑜𝑛</m:t>
                          </m:r>
                        </m:num>
                        <m:den>
                          <m:r>
                            <a:rPr sz="4000" i="1">
                              <a:solidFill>
                                <a:srgbClr val="000000"/>
                              </a:solidFill>
                              <a:latin typeface="Cambria Math" panose="02040503050406030204" pitchFamily="18" charset="0"/>
                            </a:rPr>
                            <m:t>𝑟𝑒𝑐𝑎𝑙𝑙</m:t>
                          </m:r>
                          <m:r>
                            <a:rPr sz="4000" i="1">
                              <a:solidFill>
                                <a:srgbClr val="000000"/>
                              </a:solidFill>
                              <a:latin typeface="Cambria Math" panose="02040503050406030204" pitchFamily="18" charset="0"/>
                            </a:rPr>
                            <m:t>+</m:t>
                          </m:r>
                          <m:r>
                            <a:rPr sz="4000" i="1">
                              <a:solidFill>
                                <a:srgbClr val="000000"/>
                              </a:solidFill>
                              <a:latin typeface="Cambria Math" panose="02040503050406030204" pitchFamily="18" charset="0"/>
                            </a:rPr>
                            <m:t>𝑝𝑟𝑒𝑐𝑖𝑠𝑖𝑜𝑛</m:t>
                          </m:r>
                        </m:den>
                      </m:f>
                    </m:oMath>
                  </m:oMathPara>
                </a14:m>
                <a:endParaRPr sz="4000"/>
              </a:p>
            </p:txBody>
          </p:sp>
        </mc:Choice>
        <mc:Fallback>
          <p:sp>
            <p:nvSpPr>
              <p:cNvPr id="495" name="方程式"/>
              <p:cNvSpPr txBox="1">
                <a:spLocks noRot="1" noChangeAspect="1" noMove="1" noResize="1" noEditPoints="1" noAdjustHandles="1" noChangeArrowheads="1" noChangeShapeType="1" noTextEdit="1"/>
              </p:cNvSpPr>
              <p:nvPr/>
            </p:nvSpPr>
            <p:spPr>
              <a:xfrm>
                <a:off x="16630388" y="12225637"/>
                <a:ext cx="4535876" cy="1190245"/>
              </a:xfrm>
              <a:prstGeom prst="rect">
                <a:avLst/>
              </a:prstGeom>
              <a:blipFill>
                <a:blip r:embed="rId5"/>
                <a:stretch>
                  <a:fillRect l="-3352" t="-2105" r="-4190" b="-24211"/>
                </a:stretch>
              </a:blipFill>
              <a:ln w="12700">
                <a:miter lim="400000"/>
              </a:ln>
            </p:spPr>
            <p:txBody>
              <a:bodyPr/>
              <a:lstStyle/>
              <a:p>
                <a:r>
                  <a:rPr lang="ja-JP" altLang="en-US">
                    <a:noFill/>
                  </a:rPr>
                  <a:t> </a:t>
                </a:r>
              </a:p>
            </p:txBody>
          </p:sp>
        </mc:Fallback>
      </mc:AlternateContent>
      <p:pic>
        <p:nvPicPr>
          <p:cNvPr id="496" name="スクリーンショット 2024-01-16 17.58.54.png" descr="スクリーンショット 2024-01-16 17.58.54.png"/>
          <p:cNvPicPr>
            <a:picLocks noChangeAspect="1"/>
          </p:cNvPicPr>
          <p:nvPr/>
        </p:nvPicPr>
        <p:blipFill>
          <a:blip r:embed="rId6"/>
          <a:stretch>
            <a:fillRect/>
          </a:stretch>
        </p:blipFill>
        <p:spPr>
          <a:xfrm>
            <a:off x="161799" y="11037359"/>
            <a:ext cx="12765812" cy="1990370"/>
          </a:xfrm>
          <a:prstGeom prst="rect">
            <a:avLst/>
          </a:prstGeom>
          <a:ln w="12700">
            <a:miter lim="400000"/>
          </a:ln>
        </p:spPr>
      </p:pic>
      <p:pic>
        <p:nvPicPr>
          <p:cNvPr id="497" name="スクリーンショット 2024-01-16 17.59.25.png" descr="スクリーンショット 2024-01-16 17.59.25.png"/>
          <p:cNvPicPr>
            <a:picLocks noChangeAspect="1"/>
          </p:cNvPicPr>
          <p:nvPr/>
        </p:nvPicPr>
        <p:blipFill>
          <a:blip r:embed="rId7"/>
          <a:stretch>
            <a:fillRect/>
          </a:stretch>
        </p:blipFill>
        <p:spPr>
          <a:xfrm>
            <a:off x="480454" y="2233849"/>
            <a:ext cx="12128501" cy="8178801"/>
          </a:xfrm>
          <a:prstGeom prst="rect">
            <a:avLst/>
          </a:prstGeom>
          <a:ln w="25400">
            <a:solidFill>
              <a:srgbClr val="000000"/>
            </a:solidFill>
            <a:miter lim="400000"/>
          </a:ln>
        </p:spPr>
      </p:pic>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500" name="おわり"/>
          <p:cNvSpPr txBox="1"/>
          <p:nvPr/>
        </p:nvSpPr>
        <p:spPr>
          <a:xfrm>
            <a:off x="11120818" y="435856"/>
            <a:ext cx="22098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おわり</a:t>
            </a:r>
          </a:p>
        </p:txBody>
      </p:sp>
      <p:sp>
        <p:nvSpPr>
          <p:cNvPr id="501" name="駆け足で日本語版BERTでのtokenizerとファインチューニングを実践しました"/>
          <p:cNvSpPr txBox="1"/>
          <p:nvPr/>
        </p:nvSpPr>
        <p:spPr>
          <a:xfrm>
            <a:off x="1876996" y="2670710"/>
            <a:ext cx="20630008" cy="679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500"/>
            </a:lvl1pPr>
          </a:lstStyle>
          <a:p>
            <a:r>
              <a:t>駆け足で日本語版BERTでのtokenizerとファインチューニングを実践しました</a:t>
            </a:r>
          </a:p>
        </p:txBody>
      </p:sp>
      <p:sp>
        <p:nvSpPr>
          <p:cNvPr id="502" name="テキストのデータはトークン化には文字、単語、サブワードなどがある…"/>
          <p:cNvSpPr txBox="1"/>
          <p:nvPr/>
        </p:nvSpPr>
        <p:spPr>
          <a:xfrm>
            <a:off x="1584959" y="5391740"/>
            <a:ext cx="21214081" cy="24066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4500"/>
            </a:pPr>
            <a:r>
              <a:t>テキストのデータはトークン化には文字、単語、サブワードなどがある</a:t>
            </a:r>
          </a:p>
          <a:p>
            <a:pPr>
              <a:defRPr sz="4500"/>
            </a:pPr>
            <a:r>
              <a:t>トークン化の後にはエンコードされてモデルに入力される</a:t>
            </a:r>
          </a:p>
          <a:p>
            <a:pPr>
              <a:defRPr sz="4500"/>
            </a:pPr>
            <a:r>
              <a:t>学習済みの大規模なモデルを有効活用したファインチューニングという方法がある</a:t>
            </a:r>
          </a:p>
        </p:txBody>
      </p:sp>
      <p:sp>
        <p:nvSpPr>
          <p:cNvPr id="503" name="と言った深層学習で使用されるNLPの基本的な概念を理解してもらえれば幸いです"/>
          <p:cNvSpPr txBox="1"/>
          <p:nvPr/>
        </p:nvSpPr>
        <p:spPr>
          <a:xfrm>
            <a:off x="1568672" y="9264272"/>
            <a:ext cx="21314093" cy="679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500"/>
            </a:lvl1pPr>
          </a:lstStyle>
          <a:p>
            <a:r>
              <a:t>と言った深層学習で使用されるNLPの基本的な概念を理解してもらえれば幸いです</a:t>
            </a:r>
          </a:p>
        </p:txBody>
      </p:sp>
      <p:sp>
        <p:nvSpPr>
          <p:cNvPr id="504" name="簡単な課題があるのでWebClassを参照"/>
          <p:cNvSpPr txBox="1"/>
          <p:nvPr/>
        </p:nvSpPr>
        <p:spPr>
          <a:xfrm>
            <a:off x="11522017" y="11947824"/>
            <a:ext cx="10564179" cy="679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500"/>
            </a:lvl1pPr>
          </a:lstStyle>
          <a:p>
            <a:r>
              <a:t>簡単な課題があるのでWebClassを参照</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142" name="文字によるトークン化"/>
          <p:cNvSpPr txBox="1"/>
          <p:nvPr/>
        </p:nvSpPr>
        <p:spPr>
          <a:xfrm>
            <a:off x="8676068" y="435856"/>
            <a:ext cx="70993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文字によるトークン化</a:t>
            </a:r>
          </a:p>
        </p:txBody>
      </p:sp>
      <p:sp>
        <p:nvSpPr>
          <p:cNvPr id="143" name="「文字」単位で文章を分割する"/>
          <p:cNvSpPr txBox="1"/>
          <p:nvPr/>
        </p:nvSpPr>
        <p:spPr>
          <a:xfrm>
            <a:off x="2113025" y="2426144"/>
            <a:ext cx="864870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800"/>
            </a:lvl1pPr>
          </a:lstStyle>
          <a:p>
            <a:r>
              <a:t>「文字」単位で文章を分割する</a:t>
            </a:r>
          </a:p>
        </p:txBody>
      </p:sp>
      <p:sp>
        <p:nvSpPr>
          <p:cNvPr id="144" name="今日の演習は難しい…"/>
          <p:cNvSpPr txBox="1"/>
          <p:nvPr/>
        </p:nvSpPr>
        <p:spPr>
          <a:xfrm>
            <a:off x="13288531" y="4059679"/>
            <a:ext cx="10502901" cy="2565400"/>
          </a:xfrm>
          <a:prstGeom prst="rect">
            <a:avLst/>
          </a:prstGeom>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今日の演習は難しい</a:t>
            </a:r>
          </a:p>
          <a:p>
            <a:pPr algn="l">
              <a:defRPr sz="4800"/>
            </a:pPr>
            <a:r>
              <a:t>↓</a:t>
            </a:r>
          </a:p>
          <a:p>
            <a:pPr algn="l">
              <a:defRPr sz="4800"/>
            </a:pPr>
            <a:r>
              <a:t>今　日　の　演　習　は　難　し　い</a:t>
            </a:r>
          </a:p>
        </p:txBody>
      </p:sp>
      <p:sp>
        <p:nvSpPr>
          <p:cNvPr id="145" name="I have a pen…"/>
          <p:cNvSpPr txBox="1"/>
          <p:nvPr/>
        </p:nvSpPr>
        <p:spPr>
          <a:xfrm>
            <a:off x="893331" y="4059679"/>
            <a:ext cx="11857432" cy="2565400"/>
          </a:xfrm>
          <a:prstGeom prst="rect">
            <a:avLst/>
          </a:prstGeom>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I have a pen</a:t>
            </a:r>
          </a:p>
          <a:p>
            <a:pPr algn="l">
              <a:defRPr sz="4800"/>
            </a:pPr>
            <a:r>
              <a:t>↓</a:t>
            </a:r>
          </a:p>
          <a:p>
            <a:pPr algn="l">
              <a:defRPr sz="4800"/>
            </a:pPr>
            <a:r>
              <a:t>I /  / h / a / v / e /  / a /  / p / e / n  </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148" name="文字によるトークン化"/>
          <p:cNvSpPr txBox="1"/>
          <p:nvPr/>
        </p:nvSpPr>
        <p:spPr>
          <a:xfrm>
            <a:off x="8676068" y="435856"/>
            <a:ext cx="70993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文字によるトークン化</a:t>
            </a:r>
          </a:p>
        </p:txBody>
      </p:sp>
      <p:sp>
        <p:nvSpPr>
          <p:cNvPr id="149" name="「文字」単位で文章を分割する"/>
          <p:cNvSpPr txBox="1"/>
          <p:nvPr/>
        </p:nvSpPr>
        <p:spPr>
          <a:xfrm>
            <a:off x="2113025" y="2426144"/>
            <a:ext cx="864870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800"/>
            </a:lvl1pPr>
          </a:lstStyle>
          <a:p>
            <a:r>
              <a:t>「文字」単位で文章を分割する</a:t>
            </a:r>
          </a:p>
        </p:txBody>
      </p:sp>
      <p:sp>
        <p:nvSpPr>
          <p:cNvPr id="150" name="「単語」単位よりもメモリを節約出来る(この後のID化が文字数分で済む)…"/>
          <p:cNvSpPr txBox="1"/>
          <p:nvPr/>
        </p:nvSpPr>
        <p:spPr>
          <a:xfrm>
            <a:off x="2146439" y="10510664"/>
            <a:ext cx="20158558" cy="162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「単語」単位よりもメモリを節約出来る(この後のID化が文字数分で済む)</a:t>
            </a:r>
          </a:p>
          <a:p>
            <a:pPr algn="l">
              <a:defRPr sz="4800"/>
            </a:pPr>
            <a:r>
              <a:t>「単語」単位よりパフォーマンスは落ちる(文字から学習するから)</a:t>
            </a:r>
          </a:p>
        </p:txBody>
      </p:sp>
      <p:sp>
        <p:nvSpPr>
          <p:cNvPr id="151" name="I have a pen…"/>
          <p:cNvSpPr txBox="1"/>
          <p:nvPr/>
        </p:nvSpPr>
        <p:spPr>
          <a:xfrm>
            <a:off x="893331" y="4059679"/>
            <a:ext cx="11857432" cy="2565400"/>
          </a:xfrm>
          <a:prstGeom prst="rect">
            <a:avLst/>
          </a:prstGeom>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I have a pen</a:t>
            </a:r>
          </a:p>
          <a:p>
            <a:pPr algn="l">
              <a:defRPr sz="4800"/>
            </a:pPr>
            <a:r>
              <a:t>↓</a:t>
            </a:r>
          </a:p>
          <a:p>
            <a:pPr algn="l">
              <a:defRPr sz="4800"/>
            </a:pPr>
            <a:r>
              <a:t>I /  / h / a / v / e /  / a /  / p / e / n  </a:t>
            </a:r>
          </a:p>
        </p:txBody>
      </p:sp>
      <p:graphicFrame>
        <p:nvGraphicFramePr>
          <p:cNvPr id="152" name="表1-2"/>
          <p:cNvGraphicFramePr/>
          <p:nvPr/>
        </p:nvGraphicFramePr>
        <p:xfrm>
          <a:off x="13330598" y="4338634"/>
          <a:ext cx="10746717" cy="2020190"/>
        </p:xfrm>
        <a:graphic>
          <a:graphicData uri="http://schemas.openxmlformats.org/drawingml/2006/table">
            <a:tbl>
              <a:tblPr firstRow="1" bandRow="1">
                <a:tableStyleId>{4C3C2611-4C71-4FC5-86AE-919BDF0F9419}</a:tableStyleId>
              </a:tblPr>
              <a:tblGrid>
                <a:gridCol w="1853453">
                  <a:extLst>
                    <a:ext uri="{9D8B030D-6E8A-4147-A177-3AD203B41FA5}">
                      <a16:colId xmlns:a16="http://schemas.microsoft.com/office/drawing/2014/main" val="20000"/>
                    </a:ext>
                  </a:extLst>
                </a:gridCol>
                <a:gridCol w="1458201">
                  <a:extLst>
                    <a:ext uri="{9D8B030D-6E8A-4147-A177-3AD203B41FA5}">
                      <a16:colId xmlns:a16="http://schemas.microsoft.com/office/drawing/2014/main" val="20001"/>
                    </a:ext>
                  </a:extLst>
                </a:gridCol>
                <a:gridCol w="955483">
                  <a:extLst>
                    <a:ext uri="{9D8B030D-6E8A-4147-A177-3AD203B41FA5}">
                      <a16:colId xmlns:a16="http://schemas.microsoft.com/office/drawing/2014/main" val="20002"/>
                    </a:ext>
                  </a:extLst>
                </a:gridCol>
                <a:gridCol w="1094088">
                  <a:extLst>
                    <a:ext uri="{9D8B030D-6E8A-4147-A177-3AD203B41FA5}">
                      <a16:colId xmlns:a16="http://schemas.microsoft.com/office/drawing/2014/main" val="20003"/>
                    </a:ext>
                  </a:extLst>
                </a:gridCol>
                <a:gridCol w="1025547">
                  <a:extLst>
                    <a:ext uri="{9D8B030D-6E8A-4147-A177-3AD203B41FA5}">
                      <a16:colId xmlns:a16="http://schemas.microsoft.com/office/drawing/2014/main" val="20004"/>
                    </a:ext>
                  </a:extLst>
                </a:gridCol>
                <a:gridCol w="1150528">
                  <a:extLst>
                    <a:ext uri="{9D8B030D-6E8A-4147-A177-3AD203B41FA5}">
                      <a16:colId xmlns:a16="http://schemas.microsoft.com/office/drawing/2014/main" val="20005"/>
                    </a:ext>
                  </a:extLst>
                </a:gridCol>
                <a:gridCol w="1189537">
                  <a:extLst>
                    <a:ext uri="{9D8B030D-6E8A-4147-A177-3AD203B41FA5}">
                      <a16:colId xmlns:a16="http://schemas.microsoft.com/office/drawing/2014/main" val="20006"/>
                    </a:ext>
                  </a:extLst>
                </a:gridCol>
                <a:gridCol w="1117611">
                  <a:extLst>
                    <a:ext uri="{9D8B030D-6E8A-4147-A177-3AD203B41FA5}">
                      <a16:colId xmlns:a16="http://schemas.microsoft.com/office/drawing/2014/main" val="20007"/>
                    </a:ext>
                  </a:extLst>
                </a:gridCol>
                <a:gridCol w="889565">
                  <a:extLst>
                    <a:ext uri="{9D8B030D-6E8A-4147-A177-3AD203B41FA5}">
                      <a16:colId xmlns:a16="http://schemas.microsoft.com/office/drawing/2014/main" val="20008"/>
                    </a:ext>
                  </a:extLst>
                </a:gridCol>
              </a:tblGrid>
              <a:tr h="1003744">
                <a:tc>
                  <a:txBody>
                    <a:bodyPr/>
                    <a:lstStyle/>
                    <a:p>
                      <a:pPr defTabSz="914400">
                        <a:defRPr sz="1800" b="0">
                          <a:solidFill>
                            <a:srgbClr val="000000"/>
                          </a:solidFill>
                        </a:defRPr>
                      </a:pPr>
                      <a:r>
                        <a:rPr sz="3200">
                          <a:solidFill>
                            <a:srgbClr val="FFFFFF"/>
                          </a:solidFill>
                          <a:sym typeface="ヒラギノ角ゴ ProN W6"/>
                        </a:rPr>
                        <a:t>トークン</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1">
                        <a:lumOff val="-13575"/>
                      </a:schemeClr>
                    </a:solidFill>
                  </a:tcPr>
                </a:tc>
                <a:tc>
                  <a:txBody>
                    <a:bodyPr/>
                    <a:lstStyle/>
                    <a:p>
                      <a:pPr defTabSz="914400">
                        <a:defRPr sz="1800" b="0">
                          <a:solidFill>
                            <a:srgbClr val="000000"/>
                          </a:solidFill>
                        </a:defRPr>
                      </a:pPr>
                      <a:r>
                        <a:rPr sz="3200">
                          <a:solidFill>
                            <a:srgbClr val="FFFFFF"/>
                          </a:solidFill>
                          <a:sym typeface="ヒラギノ角ゴ ProN W6"/>
                        </a:rPr>
                        <a:t> 空欄</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b="0">
                          <a:solidFill>
                            <a:srgbClr val="000000"/>
                          </a:solidFill>
                        </a:defRPr>
                      </a:pPr>
                      <a:r>
                        <a:rPr sz="3200">
                          <a:solidFill>
                            <a:srgbClr val="FFFFFF"/>
                          </a:solidFill>
                          <a:sym typeface="ヒラギノ角ゴ ProN W6"/>
                        </a:rPr>
                        <a:t>I</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b="0">
                          <a:solidFill>
                            <a:srgbClr val="000000"/>
                          </a:solidFill>
                        </a:defRPr>
                      </a:pPr>
                      <a:r>
                        <a:rPr sz="3200">
                          <a:solidFill>
                            <a:srgbClr val="FFFFFF"/>
                          </a:solidFill>
                          <a:sym typeface="ヒラギノ角ゴ ProN W6"/>
                        </a:rPr>
                        <a:t>a</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b="0">
                          <a:solidFill>
                            <a:srgbClr val="000000"/>
                          </a:solidFill>
                        </a:defRPr>
                      </a:pPr>
                      <a:r>
                        <a:rPr sz="3200">
                          <a:solidFill>
                            <a:srgbClr val="FFFFFF"/>
                          </a:solidFill>
                          <a:sym typeface="ヒラギノ角ゴ ProN W6"/>
                        </a:rPr>
                        <a:t>e</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b="0">
                          <a:solidFill>
                            <a:srgbClr val="000000"/>
                          </a:solidFill>
                        </a:defRPr>
                      </a:pPr>
                      <a:r>
                        <a:rPr sz="3200">
                          <a:solidFill>
                            <a:srgbClr val="FFFFFF"/>
                          </a:solidFill>
                          <a:sym typeface="ヒラギノ角ゴ ProN W6"/>
                        </a:rPr>
                        <a:t>h</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b="0">
                          <a:solidFill>
                            <a:srgbClr val="000000"/>
                          </a:solidFill>
                        </a:defRPr>
                      </a:pPr>
                      <a:r>
                        <a:rPr sz="3200">
                          <a:solidFill>
                            <a:srgbClr val="FFFFFF"/>
                          </a:solidFill>
                          <a:sym typeface="ヒラギノ角ゴ ProN W6"/>
                        </a:rPr>
                        <a:t>n</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b="0">
                          <a:solidFill>
                            <a:srgbClr val="000000"/>
                          </a:solidFill>
                        </a:defRPr>
                      </a:pPr>
                      <a:r>
                        <a:rPr sz="3200">
                          <a:solidFill>
                            <a:srgbClr val="FFFFFF"/>
                          </a:solidFill>
                          <a:sym typeface="ヒラギノ角ゴ ProN W6"/>
                        </a:rPr>
                        <a:t>p</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b="0">
                          <a:solidFill>
                            <a:srgbClr val="000000"/>
                          </a:solidFill>
                        </a:defRPr>
                      </a:pPr>
                      <a:r>
                        <a:rPr sz="3200">
                          <a:solidFill>
                            <a:srgbClr val="FFFFFF"/>
                          </a:solidFill>
                          <a:sym typeface="ヒラギノ角ゴ ProN W6"/>
                        </a:rPr>
                        <a:t>v</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0"/>
                  </a:ext>
                </a:extLst>
              </a:tr>
              <a:tr h="1003744">
                <a:tc>
                  <a:txBody>
                    <a:bodyPr/>
                    <a:lstStyle/>
                    <a:p>
                      <a:pPr defTabSz="914400">
                        <a:defRPr sz="1800"/>
                      </a:pPr>
                      <a:r>
                        <a:rPr sz="3200">
                          <a:sym typeface="ヒラギノ角ゴ ProN W3"/>
                        </a:rPr>
                        <a:t>数値ID</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3200">
                          <a:sym typeface="ヒラギノ角ゴ ProN W3"/>
                        </a:rPr>
                        <a:t>0</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3200">
                          <a:sym typeface="ヒラギノ角ゴ ProN W3"/>
                        </a:rPr>
                        <a:t>1</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3200">
                          <a:sym typeface="ヒラギノ角ゴ ProN W3"/>
                        </a:rPr>
                        <a:t>2</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3200">
                          <a:sym typeface="ヒラギノ角ゴ ProN W3"/>
                        </a:rPr>
                        <a:t>3</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3200">
                          <a:sym typeface="ヒラギノ角ゴ ProN W3"/>
                        </a:rPr>
                        <a:t>4</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3200">
                          <a:sym typeface="ヒラギノ角ゴ ProN W3"/>
                        </a:rPr>
                        <a:t>5</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3200">
                          <a:sym typeface="ヒラギノ角ゴ ProN W3"/>
                        </a:rPr>
                        <a:t>6</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pPr>
                      <a:r>
                        <a:rPr sz="3200">
                          <a:sym typeface="ヒラギノ角ゴ ProN W3"/>
                        </a:rPr>
                        <a:t>7</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1"/>
                  </a:ext>
                </a:extLst>
              </a:tr>
            </a:tbl>
          </a:graphicData>
        </a:graphic>
      </p:graphicFrame>
      <p:sp>
        <p:nvSpPr>
          <p:cNvPr id="153" name="1 0   4    2   7   3  0   2  0   6   3    5"/>
          <p:cNvSpPr txBox="1"/>
          <p:nvPr/>
        </p:nvSpPr>
        <p:spPr>
          <a:xfrm>
            <a:off x="781456" y="7010400"/>
            <a:ext cx="11615624" cy="711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800"/>
            </a:lvl1pPr>
          </a:lstStyle>
          <a:p>
            <a:r>
              <a:t>1 0   4    2   7   3  0   2  0   6   3    5</a:t>
            </a:r>
          </a:p>
        </p:txBody>
      </p:sp>
      <p:sp>
        <p:nvSpPr>
          <p:cNvPr id="154" name="“ I have a pen” →  [1,0,4,2,7,3,0,2,0,6,3,5]"/>
          <p:cNvSpPr txBox="1"/>
          <p:nvPr/>
        </p:nvSpPr>
        <p:spPr>
          <a:xfrm>
            <a:off x="5225833" y="8760533"/>
            <a:ext cx="13999770" cy="711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800"/>
            </a:lvl1pPr>
          </a:lstStyle>
          <a:p>
            <a:r>
              <a:t>“ I have a pen”　→  [1,0,4,2,7,3,0,2,0,6,3,5]</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157" name="単語によるトークン化"/>
          <p:cNvSpPr txBox="1"/>
          <p:nvPr/>
        </p:nvSpPr>
        <p:spPr>
          <a:xfrm>
            <a:off x="8676068" y="435856"/>
            <a:ext cx="70993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単語によるトークン化</a:t>
            </a:r>
          </a:p>
        </p:txBody>
      </p:sp>
      <p:sp>
        <p:nvSpPr>
          <p:cNvPr id="158" name="「単語」単位で文章を分割する"/>
          <p:cNvSpPr txBox="1"/>
          <p:nvPr/>
        </p:nvSpPr>
        <p:spPr>
          <a:xfrm>
            <a:off x="2113025" y="2426144"/>
            <a:ext cx="864870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800"/>
            </a:lvl1pPr>
          </a:lstStyle>
          <a:p>
            <a:r>
              <a:t>「単語」単位で文章を分割する</a:t>
            </a:r>
          </a:p>
        </p:txBody>
      </p:sp>
      <p:sp>
        <p:nvSpPr>
          <p:cNvPr id="159" name="吾輩は猫である…"/>
          <p:cNvSpPr txBox="1"/>
          <p:nvPr/>
        </p:nvSpPr>
        <p:spPr>
          <a:xfrm>
            <a:off x="12501107" y="3693083"/>
            <a:ext cx="7298843" cy="2565400"/>
          </a:xfrm>
          <a:prstGeom prst="rect">
            <a:avLst/>
          </a:prstGeom>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吾輩は猫である</a:t>
            </a:r>
          </a:p>
          <a:p>
            <a:pPr algn="l">
              <a:defRPr sz="4800"/>
            </a:pPr>
            <a:r>
              <a:t>↓</a:t>
            </a:r>
          </a:p>
          <a:p>
            <a:pPr algn="l">
              <a:defRPr sz="4800"/>
            </a:pPr>
            <a:r>
              <a:t>吾輩 / は / 猫 / で / ある</a:t>
            </a:r>
          </a:p>
        </p:txBody>
      </p:sp>
      <p:sp>
        <p:nvSpPr>
          <p:cNvPr id="160" name="実は日本語は難しい…"/>
          <p:cNvSpPr txBox="1"/>
          <p:nvPr/>
        </p:nvSpPr>
        <p:spPr>
          <a:xfrm>
            <a:off x="2178381" y="7411864"/>
            <a:ext cx="18292573" cy="2540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実は日本語は難しい</a:t>
            </a:r>
          </a:p>
          <a:p>
            <a:pPr algn="l">
              <a:defRPr sz="4800"/>
            </a:pPr>
            <a:r>
              <a:t>　英語はスペースと句読点で大体分割できる(Don’t や Mr.が例外)</a:t>
            </a:r>
          </a:p>
          <a:p>
            <a:pPr algn="l">
              <a:defRPr sz="4800"/>
            </a:pPr>
            <a:r>
              <a:t>　日本語はスペースがないので形態素解析という解析で分割する。</a:t>
            </a:r>
          </a:p>
        </p:txBody>
      </p:sp>
      <p:sp>
        <p:nvSpPr>
          <p:cNvPr id="161" name="I have a pen…"/>
          <p:cNvSpPr txBox="1"/>
          <p:nvPr/>
        </p:nvSpPr>
        <p:spPr>
          <a:xfrm>
            <a:off x="4345435" y="3693083"/>
            <a:ext cx="5667553" cy="2565400"/>
          </a:xfrm>
          <a:prstGeom prst="rect">
            <a:avLst/>
          </a:prstGeom>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I have a pen</a:t>
            </a:r>
          </a:p>
          <a:p>
            <a:pPr algn="l">
              <a:defRPr sz="4800"/>
            </a:pPr>
            <a:r>
              <a:t>↓</a:t>
            </a:r>
          </a:p>
          <a:p>
            <a:pPr algn="l">
              <a:defRPr sz="4800"/>
            </a:pPr>
            <a:r>
              <a:t>I / have / a / pen</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私 / は / 道 / を / 歩く"/>
          <p:cNvSpPr txBox="1"/>
          <p:nvPr/>
        </p:nvSpPr>
        <p:spPr>
          <a:xfrm>
            <a:off x="4684061" y="2253009"/>
            <a:ext cx="5435804" cy="603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900"/>
            </a:lvl1pPr>
          </a:lstStyle>
          <a:p>
            <a:r>
              <a:t>私 / は / 道 / を / 歩く</a:t>
            </a:r>
          </a:p>
        </p:txBody>
      </p:sp>
      <p:sp>
        <p:nvSpPr>
          <p:cNvPr id="164" name="1：私 2：は ３：道 ４：を ５：歩く 6：の ７：母 ８：歩道 ９：走る"/>
          <p:cNvSpPr txBox="1"/>
          <p:nvPr/>
        </p:nvSpPr>
        <p:spPr>
          <a:xfrm>
            <a:off x="2938119" y="3898713"/>
            <a:ext cx="18571262" cy="666750"/>
          </a:xfrm>
          <a:prstGeom prst="rect">
            <a:avLst/>
          </a:prstGeom>
          <a:ln w="635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900"/>
            </a:lvl1pPr>
          </a:lstStyle>
          <a:p>
            <a:r>
              <a:t>1：私　2：は　３：道　４：を　５：歩く　6：の　７：母　８：歩道　９：走る</a:t>
            </a:r>
          </a:p>
        </p:txBody>
      </p:sp>
      <p:sp>
        <p:nvSpPr>
          <p:cNvPr id="165" name="私 / の / 母 / は / 歩道 / を / 走る"/>
          <p:cNvSpPr txBox="1"/>
          <p:nvPr/>
        </p:nvSpPr>
        <p:spPr>
          <a:xfrm>
            <a:off x="11666883" y="2253009"/>
            <a:ext cx="8096556" cy="603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900"/>
            </a:lvl1pPr>
          </a:lstStyle>
          <a:p>
            <a:r>
              <a:t>私 / の / 母 / は / 歩道 / を / 走る</a:t>
            </a:r>
          </a:p>
        </p:txBody>
      </p:sp>
      <p:sp>
        <p:nvSpPr>
          <p:cNvPr id="166" name="私 / は / 道 / を / 歩く"/>
          <p:cNvSpPr txBox="1"/>
          <p:nvPr/>
        </p:nvSpPr>
        <p:spPr>
          <a:xfrm>
            <a:off x="4684061" y="5139853"/>
            <a:ext cx="5435804" cy="603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900"/>
            </a:lvl1pPr>
          </a:lstStyle>
          <a:p>
            <a:r>
              <a:t>私 / は / 道 / を / 歩く</a:t>
            </a:r>
          </a:p>
        </p:txBody>
      </p:sp>
      <p:sp>
        <p:nvSpPr>
          <p:cNvPr id="167" name="私 / の / 母 / は / 歩道 / を / 走る"/>
          <p:cNvSpPr txBox="1"/>
          <p:nvPr/>
        </p:nvSpPr>
        <p:spPr>
          <a:xfrm>
            <a:off x="11666883" y="5139853"/>
            <a:ext cx="8096556" cy="6032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900"/>
            </a:lvl1pPr>
          </a:lstStyle>
          <a:p>
            <a:r>
              <a:t>私 / の / 母 / は / 歩道 / を / 走る</a:t>
            </a:r>
          </a:p>
        </p:txBody>
      </p:sp>
      <p:sp>
        <p:nvSpPr>
          <p:cNvPr id="168" name="[1, 2, 3, 4, 5]"/>
          <p:cNvSpPr txBox="1"/>
          <p:nvPr/>
        </p:nvSpPr>
        <p:spPr>
          <a:xfrm>
            <a:off x="5664755" y="6190754"/>
            <a:ext cx="3474416" cy="6032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900"/>
            </a:lvl1pPr>
          </a:lstStyle>
          <a:p>
            <a:r>
              <a:t>[1, 2, 3, 4, 5]</a:t>
            </a:r>
          </a:p>
        </p:txBody>
      </p:sp>
      <p:sp>
        <p:nvSpPr>
          <p:cNvPr id="169" name="[1, 6, 7, 2, 8, 9]"/>
          <p:cNvSpPr txBox="1"/>
          <p:nvPr/>
        </p:nvSpPr>
        <p:spPr>
          <a:xfrm>
            <a:off x="13652293" y="6190754"/>
            <a:ext cx="4125736" cy="6032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900"/>
            </a:lvl1pPr>
          </a:lstStyle>
          <a:p>
            <a:r>
              <a:t>[1, 6, 7, 2, 8, 9]</a:t>
            </a:r>
          </a:p>
        </p:txBody>
      </p:sp>
      <p:sp>
        <p:nvSpPr>
          <p:cNvPr id="170"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171" name="単語によるトークン化"/>
          <p:cNvSpPr txBox="1"/>
          <p:nvPr/>
        </p:nvSpPr>
        <p:spPr>
          <a:xfrm>
            <a:off x="8676068" y="435856"/>
            <a:ext cx="70993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単語によるトークン化</a:t>
            </a:r>
          </a:p>
        </p:txBody>
      </p:sp>
      <p:sp>
        <p:nvSpPr>
          <p:cNvPr id="172" name="文字レベルよりも学習は効率的…"/>
          <p:cNvSpPr txBox="1"/>
          <p:nvPr/>
        </p:nvSpPr>
        <p:spPr>
          <a:xfrm>
            <a:off x="3720820" y="8077101"/>
            <a:ext cx="8293101" cy="1562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600"/>
            </a:pPr>
            <a:r>
              <a:t>文字レベルよりも学習は効率的</a:t>
            </a:r>
          </a:p>
          <a:p>
            <a:pPr algn="l">
              <a:defRPr sz="4600"/>
            </a:pPr>
            <a:r>
              <a:t>文字以上に単語は数が多い</a:t>
            </a:r>
          </a:p>
        </p:txBody>
      </p:sp>
      <p:sp>
        <p:nvSpPr>
          <p:cNvPr id="173" name="特に固有名詞など、稀な単語まで数えると無数に存在"/>
          <p:cNvSpPr txBox="1"/>
          <p:nvPr/>
        </p:nvSpPr>
        <p:spPr>
          <a:xfrm>
            <a:off x="3720820" y="10922297"/>
            <a:ext cx="14111733" cy="685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600"/>
            </a:lvl1pPr>
          </a:lstStyle>
          <a:p>
            <a:r>
              <a:t>特に固有名詞など、稀な単語まで数えると無数に存在</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176" name="サブワードによるトークン化"/>
          <p:cNvSpPr txBox="1"/>
          <p:nvPr/>
        </p:nvSpPr>
        <p:spPr>
          <a:xfrm>
            <a:off x="7628318" y="435856"/>
            <a:ext cx="91948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サブワードによるトークン化</a:t>
            </a:r>
          </a:p>
        </p:txBody>
      </p:sp>
      <p:sp>
        <p:nvSpPr>
          <p:cNvPr id="177" name="一般的な単語はそのまま利用し、使用頻度が低い単語は「サブワード」として…"/>
          <p:cNvSpPr txBox="1"/>
          <p:nvPr/>
        </p:nvSpPr>
        <p:spPr>
          <a:xfrm>
            <a:off x="2113025" y="1968944"/>
            <a:ext cx="21419821" cy="162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一般的な単語はそのまま利用し、使用頻度が低い単語は「サブワード」として</a:t>
            </a:r>
          </a:p>
          <a:p>
            <a:pPr algn="l">
              <a:defRPr sz="4800"/>
            </a:pPr>
            <a:r>
              <a:t>分割する。</a:t>
            </a:r>
          </a:p>
        </p:txBody>
      </p:sp>
      <p:sp>
        <p:nvSpPr>
          <p:cNvPr id="178" name="吾輩は猫である…"/>
          <p:cNvSpPr txBox="1"/>
          <p:nvPr/>
        </p:nvSpPr>
        <p:spPr>
          <a:xfrm>
            <a:off x="7141731" y="3577079"/>
            <a:ext cx="8941106" cy="2565400"/>
          </a:xfrm>
          <a:prstGeom prst="rect">
            <a:avLst/>
          </a:prstGeom>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吾輩は猫である</a:t>
            </a:r>
          </a:p>
          <a:p>
            <a:pPr algn="l">
              <a:defRPr sz="4800"/>
            </a:pPr>
            <a:r>
              <a:t>↓</a:t>
            </a:r>
          </a:p>
          <a:p>
            <a:pPr algn="l">
              <a:defRPr sz="4800"/>
            </a:pPr>
            <a:r>
              <a:t>吾　##輩　は　猫　で　あ　る</a:t>
            </a:r>
          </a:p>
        </p:txBody>
      </p:sp>
      <p:sp>
        <p:nvSpPr>
          <p:cNvPr id="179" name="一般的な単語とサブワードを学習する方が、使用頻度が低い単語も全て学習…"/>
          <p:cNvSpPr txBox="1"/>
          <p:nvPr/>
        </p:nvSpPr>
        <p:spPr>
          <a:xfrm>
            <a:off x="2178381" y="7304221"/>
            <a:ext cx="20840701" cy="162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一般的な単語とサブワードを学習する方が、使用頻度が低い単語も全て学習</a:t>
            </a:r>
          </a:p>
          <a:p>
            <a:pPr algn="l">
              <a:defRPr sz="4800"/>
            </a:pPr>
            <a:r>
              <a:t>するよりも効率が良い(学習する数が減る)</a:t>
            </a:r>
          </a:p>
        </p:txBody>
      </p:sp>
      <p:sp>
        <p:nvSpPr>
          <p:cNvPr id="180" name="・##はそのサブワードが単語の途中から始まることを示す…"/>
          <p:cNvSpPr txBox="1"/>
          <p:nvPr/>
        </p:nvSpPr>
        <p:spPr>
          <a:xfrm>
            <a:off x="2076781" y="9850264"/>
            <a:ext cx="19578829" cy="162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・##はそのサブワードが単語の途中から始まることを示す</a:t>
            </a:r>
          </a:p>
          <a:p>
            <a:pPr algn="l">
              <a:defRPr sz="4800"/>
            </a:pPr>
            <a:r>
              <a:t>・レアな単語や新規の単語も既知のサブワードと組み合わせて表現可能</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四角形"/>
          <p:cNvSpPr/>
          <p:nvPr/>
        </p:nvSpPr>
        <p:spPr>
          <a:xfrm>
            <a:off x="32" y="3749"/>
            <a:ext cx="24387122" cy="1605390"/>
          </a:xfrm>
          <a:prstGeom prst="rect">
            <a:avLst/>
          </a:prstGeom>
          <a:solidFill>
            <a:schemeClr val="accent3">
              <a:hueOff val="914337"/>
              <a:satOff val="31515"/>
              <a:lumOff val="-30790"/>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a:p>
        </p:txBody>
      </p:sp>
      <p:sp>
        <p:nvSpPr>
          <p:cNvPr id="183" name="サブワードの作成方法"/>
          <p:cNvSpPr txBox="1"/>
          <p:nvPr/>
        </p:nvSpPr>
        <p:spPr>
          <a:xfrm>
            <a:off x="8676068" y="435856"/>
            <a:ext cx="7099301" cy="8064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
                <a:solidFill>
                  <a:srgbClr val="FFFFFF"/>
                </a:solidFill>
              </a:defRPr>
            </a:lvl1pPr>
          </a:lstStyle>
          <a:p>
            <a:r>
              <a:t>サブワードの作成方法</a:t>
            </a:r>
          </a:p>
        </p:txBody>
      </p:sp>
      <p:sp>
        <p:nvSpPr>
          <p:cNvPr id="184" name="サブワードの作成方法にはいろいろな方法がある"/>
          <p:cNvSpPr txBox="1"/>
          <p:nvPr/>
        </p:nvSpPr>
        <p:spPr>
          <a:xfrm>
            <a:off x="2113025" y="2426144"/>
            <a:ext cx="1352550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800"/>
            </a:lvl1pPr>
          </a:lstStyle>
          <a:p>
            <a:r>
              <a:t>サブワードの作成方法にはいろいろな方法がある</a:t>
            </a:r>
          </a:p>
        </p:txBody>
      </p:sp>
      <p:sp>
        <p:nvSpPr>
          <p:cNvPr id="185" name="・BPE (Byte-Pair Encoding)…"/>
          <p:cNvSpPr txBox="1"/>
          <p:nvPr/>
        </p:nvSpPr>
        <p:spPr>
          <a:xfrm>
            <a:off x="7719402" y="5084548"/>
            <a:ext cx="9012632" cy="4368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800"/>
            </a:pPr>
            <a:r>
              <a:t>・BPE (Byte-Pair Encoding)</a:t>
            </a:r>
          </a:p>
          <a:p>
            <a:pPr algn="l">
              <a:defRPr sz="4800"/>
            </a:pPr>
            <a:r>
              <a:t>・byte-level BPE</a:t>
            </a:r>
          </a:p>
          <a:p>
            <a:pPr algn="l">
              <a:defRPr sz="4800"/>
            </a:pPr>
            <a:r>
              <a:t>・WordPiece</a:t>
            </a:r>
          </a:p>
          <a:p>
            <a:pPr algn="l">
              <a:defRPr sz="4800"/>
            </a:pPr>
            <a:r>
              <a:t>・Unigram</a:t>
            </a:r>
          </a:p>
          <a:p>
            <a:pPr algn="l">
              <a:defRPr sz="4800"/>
            </a:pPr>
            <a:r>
              <a:t>・SentencePiece</a:t>
            </a:r>
          </a:p>
        </p:txBody>
      </p:sp>
      <p:sp>
        <p:nvSpPr>
          <p:cNvPr id="186" name="BERTはWordPieceというサブワード分割法を使用している"/>
          <p:cNvSpPr txBox="1"/>
          <p:nvPr/>
        </p:nvSpPr>
        <p:spPr>
          <a:xfrm>
            <a:off x="4929378" y="11586959"/>
            <a:ext cx="14175233"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4000"/>
            </a:lvl1pPr>
          </a:lstStyle>
          <a:p>
            <a:r>
              <a:t>BERTはWordPieceというサブワード分割法を使用している</a:t>
            </a:r>
          </a:p>
        </p:txBody>
      </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ヒラギノ角ゴ ProN W3"/>
        <a:ea typeface="ヒラギノ角ゴ ProN W3"/>
        <a:cs typeface="ヒラギノ角ゴ ProN W3"/>
      </a:majorFont>
      <a:minorFont>
        <a:latin typeface="ヒラギノ角ゴ ProN W3"/>
        <a:ea typeface="ヒラギノ角ゴ ProN W3"/>
        <a:cs typeface="ヒラギノ角ゴ ProN W3"/>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ヒラギノ角ゴ ProN W3"/>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ヒラギノ角ゴ ProN W3"/>
        <a:ea typeface="ヒラギノ角ゴ ProN W3"/>
        <a:cs typeface="ヒラギノ角ゴ ProN W3"/>
      </a:majorFont>
      <a:minorFont>
        <a:latin typeface="ヒラギノ角ゴ ProN W3"/>
        <a:ea typeface="ヒラギノ角ゴ ProN W3"/>
        <a:cs typeface="ヒラギノ角ゴ ProN W3"/>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ヒラギノ角ゴ ProN W3"/>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1913</Words>
  <Application>Microsoft Macintosh PowerPoint</Application>
  <PresentationFormat>ユーザー設定</PresentationFormat>
  <Paragraphs>407</Paragraphs>
  <Slides>39</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39</vt:i4>
      </vt:variant>
    </vt:vector>
  </HeadingPairs>
  <TitlesOfParts>
    <vt:vector size="44" baseType="lpstr">
      <vt:lpstr>ヒラギノ角ゴ ProN W3</vt:lpstr>
      <vt:lpstr>ヒラギノ角ゴ ProN W6</vt:lpstr>
      <vt:lpstr>Cambria Math</vt:lpstr>
      <vt:lpstr>Helvetica Neue Light</vt:lpstr>
      <vt:lpstr>White</vt:lpstr>
      <vt:lpstr>医療とAIビッグデータ応用 NLP③</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須藤　毅顕</cp:lastModifiedBy>
  <cp:revision>1</cp:revision>
  <dcterms:modified xsi:type="dcterms:W3CDTF">2024-07-24T15:09:42Z</dcterms:modified>
</cp:coreProperties>
</file>